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27"/>
  </p:notesMasterIdLst>
  <p:sldIdLst>
    <p:sldId id="325" r:id="rId2"/>
    <p:sldId id="257" r:id="rId3"/>
    <p:sldId id="295" r:id="rId4"/>
    <p:sldId id="296" r:id="rId5"/>
    <p:sldId id="260" r:id="rId6"/>
    <p:sldId id="298" r:id="rId7"/>
    <p:sldId id="299" r:id="rId8"/>
    <p:sldId id="300" r:id="rId9"/>
    <p:sldId id="297" r:id="rId10"/>
    <p:sldId id="301" r:id="rId11"/>
    <p:sldId id="303" r:id="rId12"/>
    <p:sldId id="312" r:id="rId13"/>
    <p:sldId id="304" r:id="rId14"/>
    <p:sldId id="305" r:id="rId15"/>
    <p:sldId id="306" r:id="rId16"/>
    <p:sldId id="307" r:id="rId17"/>
    <p:sldId id="308" r:id="rId18"/>
    <p:sldId id="309" r:id="rId19"/>
    <p:sldId id="313" r:id="rId20"/>
    <p:sldId id="316" r:id="rId21"/>
    <p:sldId id="317" r:id="rId22"/>
    <p:sldId id="270" r:id="rId23"/>
    <p:sldId id="321" r:id="rId24"/>
    <p:sldId id="322" r:id="rId25"/>
    <p:sldId id="259"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Fira Sans" panose="020B0604020202020204" charset="0"/>
      <p:regular r:id="rId32"/>
      <p:bold r:id="rId33"/>
      <p:italic r:id="rId34"/>
      <p:boldItalic r:id="rId35"/>
    </p:embeddedFont>
    <p:embeddedFont>
      <p:font typeface="Fira Sans Light" panose="020B0604020202020204" charset="0"/>
      <p:regular r:id="rId36"/>
      <p:bold r:id="rId37"/>
      <p:italic r:id="rId38"/>
      <p:boldItalic r:id="rId39"/>
    </p:embeddedFont>
    <p:embeddedFont>
      <p:font typeface="Fira Sans Medium" panose="020B0604020202020204" charset="0"/>
      <p:regular r:id="rId40"/>
      <p:bold r:id="rId41"/>
      <p:italic r:id="rId42"/>
      <p:boldItalic r:id="rId43"/>
    </p:embeddedFont>
    <p:embeddedFont>
      <p:font typeface="Fira Sans SemiBold" panose="020B0604020202020204" charset="0"/>
      <p:regular r:id="rId44"/>
      <p:bold r:id="rId45"/>
      <p:italic r:id="rId46"/>
      <p:boldItalic r:id="rId47"/>
    </p:embeddedFont>
    <p:embeddedFont>
      <p:font typeface="Gadugi" panose="020B0502040204020203" pitchFamily="34" charset="0"/>
      <p:regular r:id="rId48"/>
      <p:bold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E58"/>
    <a:srgbClr val="77063F"/>
    <a:srgbClr val="6666FF"/>
    <a:srgbClr val="33CCCC"/>
    <a:srgbClr val="33CCFF"/>
    <a:srgbClr val="0033CC"/>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00860D-6354-4378-A09D-8DFCC888E2C9}">
  <a:tblStyle styleId="{9800860D-6354-4378-A09D-8DFCC888E2C9}"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9F3F8801-1707-46FC-A2A7-8ED0A2465BAC}"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730"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9632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1483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01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9546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8665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57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080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18203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5391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5726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955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9174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9869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3001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5516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5964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12259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4457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0675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7791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5566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chemeClr val="accent1"/>
            </a:gs>
            <a:gs pos="100000">
              <a:schemeClr val="dk1"/>
            </a:gs>
          </a:gsLst>
          <a:lin ang="0" scaled="0"/>
        </a:gradFill>
        <a:effectLst/>
      </p:bgPr>
    </p:bg>
    <p:spTree>
      <p:nvGrpSpPr>
        <p:cNvPr id="1" name="Shape 9"/>
        <p:cNvGrpSpPr/>
        <p:nvPr/>
      </p:nvGrpSpPr>
      <p:grpSpPr>
        <a:xfrm>
          <a:off x="0" y="0"/>
          <a:ext cx="0" cy="0"/>
          <a:chOff x="0" y="0"/>
          <a:chExt cx="0" cy="0"/>
        </a:xfrm>
      </p:grpSpPr>
      <p:sp>
        <p:nvSpPr>
          <p:cNvPr id="10" name="Google Shape;10;p2"/>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2"/>
              </a:gs>
              <a:gs pos="72000">
                <a:schemeClr val="accent3"/>
              </a:gs>
              <a:gs pos="100000">
                <a:schemeClr val="accent3"/>
              </a:gs>
            </a:gsLst>
            <a:lin ang="5400012"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3"/>
              </a:gs>
              <a:gs pos="100000">
                <a:schemeClr val="accent4"/>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txBox="1">
            <a:spLocks noGrp="1"/>
          </p:cNvSpPr>
          <p:nvPr>
            <p:ph type="ctrTitle"/>
          </p:nvPr>
        </p:nvSpPr>
        <p:spPr>
          <a:xfrm>
            <a:off x="779100" y="1991825"/>
            <a:ext cx="5577600" cy="1159800"/>
          </a:xfrm>
          <a:prstGeom prst="rect">
            <a:avLst/>
          </a:prstGeom>
        </p:spPr>
        <p:txBody>
          <a:bodyPr spcFirstLastPara="1" wrap="square" lIns="0" tIns="0" rIns="0" bIns="0" anchor="ctr" anchorCtr="0">
            <a:noAutofit/>
          </a:bodyPr>
          <a:lstStyle>
            <a:lvl1pPr lvl="0" rtl="0">
              <a:spcBef>
                <a:spcPts val="0"/>
              </a:spcBef>
              <a:spcAft>
                <a:spcPts val="0"/>
              </a:spcAft>
              <a:buClr>
                <a:schemeClr val="lt1"/>
              </a:buClr>
              <a:buSzPts val="6000"/>
              <a:buNone/>
              <a:defRPr sz="60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chemeClr val="accent4"/>
            </a:gs>
            <a:gs pos="100000">
              <a:schemeClr val="accent2"/>
            </a:gs>
          </a:gsLst>
          <a:lin ang="0" scaled="0"/>
        </a:gradFill>
        <a:effectLst/>
      </p:bgPr>
    </p:bg>
    <p:spTree>
      <p:nvGrpSpPr>
        <p:cNvPr id="1" name="Shape 14"/>
        <p:cNvGrpSpPr/>
        <p:nvPr/>
      </p:nvGrpSpPr>
      <p:grpSpPr>
        <a:xfrm>
          <a:off x="0" y="0"/>
          <a:ext cx="0" cy="0"/>
          <a:chOff x="0" y="0"/>
          <a:chExt cx="0" cy="0"/>
        </a:xfrm>
      </p:grpSpPr>
      <p:sp>
        <p:nvSpPr>
          <p:cNvPr id="15" name="Google Shape;15;p3"/>
          <p:cNvSpPr/>
          <p:nvPr/>
        </p:nvSpPr>
        <p:spPr>
          <a:xfrm>
            <a:off x="4745725" y="0"/>
            <a:ext cx="4406366" cy="5143500"/>
          </a:xfrm>
          <a:custGeom>
            <a:avLst/>
            <a:gdLst/>
            <a:ahLst/>
            <a:cxnLst/>
            <a:rect l="l" t="t" r="r" b="b"/>
            <a:pathLst>
              <a:path w="6228079" h="6858000" extrusionOk="0">
                <a:moveTo>
                  <a:pt x="0" y="0"/>
                </a:moveTo>
                <a:cubicBezTo>
                  <a:pt x="1192022" y="1180275"/>
                  <a:pt x="1930400" y="2817749"/>
                  <a:pt x="1930400" y="4627690"/>
                </a:cubicBezTo>
                <a:cubicBezTo>
                  <a:pt x="1931225" y="5388331"/>
                  <a:pt x="1798574" y="6143219"/>
                  <a:pt x="1538478" y="6858000"/>
                </a:cubicBezTo>
                <a:lnTo>
                  <a:pt x="6228080" y="6858000"/>
                </a:lnTo>
                <a:lnTo>
                  <a:pt x="6228080" y="0"/>
                </a:lnTo>
                <a:close/>
              </a:path>
            </a:pathLst>
          </a:custGeom>
          <a:gradFill>
            <a:gsLst>
              <a:gs pos="0">
                <a:schemeClr val="accent4"/>
              </a:gs>
              <a:gs pos="100000">
                <a:schemeClr val="accent3"/>
              </a:gs>
            </a:gsLst>
            <a:lin ang="5400012" scaled="0"/>
          </a:gradFill>
          <a:ln>
            <a:noFill/>
          </a:ln>
          <a:effectLst>
            <a:outerShdw blurRad="571500" dist="19050" dir="10800000"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6" name="Google Shape;16;p3"/>
          <p:cNvSpPr/>
          <p:nvPr/>
        </p:nvSpPr>
        <p:spPr>
          <a:xfrm>
            <a:off x="4907910" y="0"/>
            <a:ext cx="4243868" cy="5143500"/>
          </a:xfrm>
          <a:custGeom>
            <a:avLst/>
            <a:gdLst/>
            <a:ahLst/>
            <a:cxnLst/>
            <a:rect l="l" t="t" r="r" b="b"/>
            <a:pathLst>
              <a:path w="5998400" h="6858000" extrusionOk="0">
                <a:moveTo>
                  <a:pt x="2752407" y="0"/>
                </a:moveTo>
                <a:cubicBezTo>
                  <a:pt x="2856294" y="466997"/>
                  <a:pt x="2908554" y="943991"/>
                  <a:pt x="2908300" y="1422400"/>
                </a:cubicBezTo>
                <a:cubicBezTo>
                  <a:pt x="2908300" y="3686239"/>
                  <a:pt x="1753171" y="5680139"/>
                  <a:pt x="0" y="6847206"/>
                </a:cubicBezTo>
                <a:lnTo>
                  <a:pt x="0" y="6858000"/>
                </a:lnTo>
                <a:lnTo>
                  <a:pt x="5998401" y="6858000"/>
                </a:lnTo>
                <a:lnTo>
                  <a:pt x="5998401" y="0"/>
                </a:lnTo>
                <a:close/>
              </a:path>
            </a:pathLst>
          </a:custGeom>
          <a:gradFill>
            <a:gsLst>
              <a:gs pos="0">
                <a:schemeClr val="accent4"/>
              </a:gs>
              <a:gs pos="100000">
                <a:schemeClr val="accent5"/>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17" name="Google Shape;17;p3"/>
          <p:cNvSpPr/>
          <p:nvPr/>
        </p:nvSpPr>
        <p:spPr>
          <a:xfrm>
            <a:off x="6451122" y="0"/>
            <a:ext cx="2697686" cy="3605879"/>
          </a:xfrm>
          <a:custGeom>
            <a:avLst/>
            <a:gdLst/>
            <a:ahLst/>
            <a:cxnLst/>
            <a:rect l="l" t="t" r="r" b="b"/>
            <a:pathLst>
              <a:path w="3812984" h="4807839" extrusionOk="0">
                <a:moveTo>
                  <a:pt x="3812984" y="4807839"/>
                </a:moveTo>
                <a:lnTo>
                  <a:pt x="3812984" y="0"/>
                </a:lnTo>
                <a:lnTo>
                  <a:pt x="0" y="0"/>
                </a:lnTo>
                <a:cubicBezTo>
                  <a:pt x="1961959" y="853313"/>
                  <a:pt x="3421634" y="2644648"/>
                  <a:pt x="3812984" y="4807839"/>
                </a:cubicBezTo>
                <a:close/>
              </a:path>
            </a:pathLst>
          </a:custGeom>
          <a:gradFill>
            <a:gsLst>
              <a:gs pos="0">
                <a:schemeClr val="accent5"/>
              </a:gs>
              <a:gs pos="100000">
                <a:schemeClr val="accent6"/>
              </a:gs>
            </a:gsLst>
            <a:lin ang="5400012" scaled="0"/>
          </a:gradFill>
          <a:ln>
            <a:noFill/>
          </a:ln>
          <a:effectLst>
            <a:outerShdw blurRad="571500" dist="19050" dir="10800000" algn="bl" rotWithShape="0">
              <a:schemeClr val="dk1">
                <a:alpha val="30000"/>
              </a:scheme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3"/>
          <p:cNvSpPr txBox="1">
            <a:spLocks noGrp="1"/>
          </p:cNvSpPr>
          <p:nvPr>
            <p:ph type="ctrTitle"/>
          </p:nvPr>
        </p:nvSpPr>
        <p:spPr>
          <a:xfrm>
            <a:off x="779100" y="1984688"/>
            <a:ext cx="5040600" cy="632100"/>
          </a:xfrm>
          <a:prstGeom prst="rect">
            <a:avLst/>
          </a:prstGeom>
        </p:spPr>
        <p:txBody>
          <a:bodyPr spcFirstLastPara="1" wrap="square" lIns="0" tIns="0" rIns="0" bIns="0" anchor="b" anchorCtr="0">
            <a:noAutofit/>
          </a:bodyPr>
          <a:lstStyle>
            <a:lvl1pPr lvl="0" rtl="0">
              <a:spcBef>
                <a:spcPts val="0"/>
              </a:spcBef>
              <a:spcAft>
                <a:spcPts val="0"/>
              </a:spcAft>
              <a:buClr>
                <a:schemeClr val="lt1"/>
              </a:buClr>
              <a:buSzPts val="4400"/>
              <a:buNone/>
              <a:defRPr sz="4400">
                <a:solidFill>
                  <a:schemeClr val="lt1"/>
                </a:solidFill>
              </a:defRPr>
            </a:lvl1pPr>
            <a:lvl2pPr lvl="1" rtl="0">
              <a:spcBef>
                <a:spcPts val="0"/>
              </a:spcBef>
              <a:spcAft>
                <a:spcPts val="0"/>
              </a:spcAft>
              <a:buClr>
                <a:schemeClr val="lt1"/>
              </a:buClr>
              <a:buSzPts val="4400"/>
              <a:buNone/>
              <a:defRPr sz="4400">
                <a:solidFill>
                  <a:schemeClr val="lt1"/>
                </a:solidFill>
              </a:defRPr>
            </a:lvl2pPr>
            <a:lvl3pPr lvl="2" rtl="0">
              <a:spcBef>
                <a:spcPts val="0"/>
              </a:spcBef>
              <a:spcAft>
                <a:spcPts val="0"/>
              </a:spcAft>
              <a:buClr>
                <a:schemeClr val="lt1"/>
              </a:buClr>
              <a:buSzPts val="4400"/>
              <a:buNone/>
              <a:defRPr sz="4400">
                <a:solidFill>
                  <a:schemeClr val="lt1"/>
                </a:solidFill>
              </a:defRPr>
            </a:lvl3pPr>
            <a:lvl4pPr lvl="3" rtl="0">
              <a:spcBef>
                <a:spcPts val="0"/>
              </a:spcBef>
              <a:spcAft>
                <a:spcPts val="0"/>
              </a:spcAft>
              <a:buClr>
                <a:schemeClr val="lt1"/>
              </a:buClr>
              <a:buSzPts val="4400"/>
              <a:buNone/>
              <a:defRPr sz="4400">
                <a:solidFill>
                  <a:schemeClr val="lt1"/>
                </a:solidFill>
              </a:defRPr>
            </a:lvl4pPr>
            <a:lvl5pPr lvl="4" rtl="0">
              <a:spcBef>
                <a:spcPts val="0"/>
              </a:spcBef>
              <a:spcAft>
                <a:spcPts val="0"/>
              </a:spcAft>
              <a:buClr>
                <a:schemeClr val="lt1"/>
              </a:buClr>
              <a:buSzPts val="4400"/>
              <a:buNone/>
              <a:defRPr sz="4400">
                <a:solidFill>
                  <a:schemeClr val="lt1"/>
                </a:solidFill>
              </a:defRPr>
            </a:lvl5pPr>
            <a:lvl6pPr lvl="5" rtl="0">
              <a:spcBef>
                <a:spcPts val="0"/>
              </a:spcBef>
              <a:spcAft>
                <a:spcPts val="0"/>
              </a:spcAft>
              <a:buClr>
                <a:schemeClr val="lt1"/>
              </a:buClr>
              <a:buSzPts val="4400"/>
              <a:buNone/>
              <a:defRPr sz="4400">
                <a:solidFill>
                  <a:schemeClr val="lt1"/>
                </a:solidFill>
              </a:defRPr>
            </a:lvl6pPr>
            <a:lvl7pPr lvl="6" rtl="0">
              <a:spcBef>
                <a:spcPts val="0"/>
              </a:spcBef>
              <a:spcAft>
                <a:spcPts val="0"/>
              </a:spcAft>
              <a:buClr>
                <a:schemeClr val="lt1"/>
              </a:buClr>
              <a:buSzPts val="4400"/>
              <a:buNone/>
              <a:defRPr sz="4400">
                <a:solidFill>
                  <a:schemeClr val="lt1"/>
                </a:solidFill>
              </a:defRPr>
            </a:lvl7pPr>
            <a:lvl8pPr lvl="7" rtl="0">
              <a:spcBef>
                <a:spcPts val="0"/>
              </a:spcBef>
              <a:spcAft>
                <a:spcPts val="0"/>
              </a:spcAft>
              <a:buClr>
                <a:schemeClr val="lt1"/>
              </a:buClr>
              <a:buSzPts val="4400"/>
              <a:buNone/>
              <a:defRPr sz="4400">
                <a:solidFill>
                  <a:schemeClr val="lt1"/>
                </a:solidFill>
              </a:defRPr>
            </a:lvl8pPr>
            <a:lvl9pPr lvl="8" rtl="0">
              <a:spcBef>
                <a:spcPts val="0"/>
              </a:spcBef>
              <a:spcAft>
                <a:spcPts val="0"/>
              </a:spcAft>
              <a:buClr>
                <a:schemeClr val="lt1"/>
              </a:buClr>
              <a:buSzPts val="4400"/>
              <a:buNone/>
              <a:defRPr sz="4400">
                <a:solidFill>
                  <a:schemeClr val="lt1"/>
                </a:solidFill>
              </a:defRPr>
            </a:lvl9pPr>
          </a:lstStyle>
          <a:p>
            <a:endParaRPr/>
          </a:p>
        </p:txBody>
      </p:sp>
      <p:sp>
        <p:nvSpPr>
          <p:cNvPr id="19" name="Google Shape;19;p3"/>
          <p:cNvSpPr txBox="1">
            <a:spLocks noGrp="1"/>
          </p:cNvSpPr>
          <p:nvPr>
            <p:ph type="subTitle" idx="1"/>
          </p:nvPr>
        </p:nvSpPr>
        <p:spPr>
          <a:xfrm>
            <a:off x="779100" y="2713913"/>
            <a:ext cx="5040600" cy="444900"/>
          </a:xfrm>
          <a:prstGeom prst="rect">
            <a:avLst/>
          </a:prstGeom>
        </p:spPr>
        <p:txBody>
          <a:bodyPr spcFirstLastPara="1" wrap="square" lIns="0" tIns="0" rIns="0" bIns="0" anchor="t" anchorCtr="0">
            <a:noAutofit/>
          </a:bodyPr>
          <a:lstStyle>
            <a:lvl1pPr lvl="0" rtl="0">
              <a:spcBef>
                <a:spcPts val="0"/>
              </a:spcBef>
              <a:spcAft>
                <a:spcPts val="0"/>
              </a:spcAft>
              <a:buClr>
                <a:schemeClr val="dk1"/>
              </a:buClr>
              <a:buSzPts val="2400"/>
              <a:buNone/>
              <a:defRPr/>
            </a:lvl1pPr>
            <a:lvl2pPr lvl="1" rtl="0">
              <a:spcBef>
                <a:spcPts val="800"/>
              </a:spcBef>
              <a:spcAft>
                <a:spcPts val="0"/>
              </a:spcAft>
              <a:buClr>
                <a:schemeClr val="dk1"/>
              </a:buClr>
              <a:buSzPts val="3000"/>
              <a:buNone/>
              <a:defRPr sz="3000"/>
            </a:lvl2pPr>
            <a:lvl3pPr lvl="2" rtl="0">
              <a:spcBef>
                <a:spcPts val="800"/>
              </a:spcBef>
              <a:spcAft>
                <a:spcPts val="0"/>
              </a:spcAft>
              <a:buClr>
                <a:schemeClr val="dk1"/>
              </a:buClr>
              <a:buSzPts val="3000"/>
              <a:buNone/>
              <a:defRPr sz="3000"/>
            </a:lvl3pPr>
            <a:lvl4pPr lvl="3" rtl="0">
              <a:spcBef>
                <a:spcPts val="800"/>
              </a:spcBef>
              <a:spcAft>
                <a:spcPts val="0"/>
              </a:spcAft>
              <a:buSzPts val="3000"/>
              <a:buNone/>
              <a:defRPr sz="3000"/>
            </a:lvl4pPr>
            <a:lvl5pPr lvl="4" rtl="0">
              <a:spcBef>
                <a:spcPts val="800"/>
              </a:spcBef>
              <a:spcAft>
                <a:spcPts val="0"/>
              </a:spcAft>
              <a:buSzPts val="3000"/>
              <a:buNone/>
              <a:defRPr sz="3000"/>
            </a:lvl5pPr>
            <a:lvl6pPr lvl="5" rtl="0">
              <a:spcBef>
                <a:spcPts val="800"/>
              </a:spcBef>
              <a:spcAft>
                <a:spcPts val="0"/>
              </a:spcAft>
              <a:buSzPts val="3000"/>
              <a:buNone/>
              <a:defRPr sz="3000"/>
            </a:lvl6pPr>
            <a:lvl7pPr lvl="6" rtl="0">
              <a:spcBef>
                <a:spcPts val="800"/>
              </a:spcBef>
              <a:spcAft>
                <a:spcPts val="0"/>
              </a:spcAft>
              <a:buSzPts val="3000"/>
              <a:buNone/>
              <a:defRPr sz="3000"/>
            </a:lvl7pPr>
            <a:lvl8pPr lvl="7" rtl="0">
              <a:spcBef>
                <a:spcPts val="800"/>
              </a:spcBef>
              <a:spcAft>
                <a:spcPts val="0"/>
              </a:spcAft>
              <a:buSzPts val="3000"/>
              <a:buNone/>
              <a:defRPr sz="3000"/>
            </a:lvl8pPr>
            <a:lvl9pPr lvl="8" rtl="0">
              <a:spcBef>
                <a:spcPts val="800"/>
              </a:spcBef>
              <a:spcAft>
                <a:spcPts val="80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sp>
        <p:nvSpPr>
          <p:cNvPr id="21" name="Google Shape;21;p4"/>
          <p:cNvSpPr txBox="1">
            <a:spLocks noGrp="1"/>
          </p:cNvSpPr>
          <p:nvPr>
            <p:ph type="body" idx="1"/>
          </p:nvPr>
        </p:nvSpPr>
        <p:spPr>
          <a:xfrm>
            <a:off x="1777400" y="2161800"/>
            <a:ext cx="5589300" cy="819900"/>
          </a:xfrm>
          <a:prstGeom prst="rect">
            <a:avLst/>
          </a:prstGeom>
        </p:spPr>
        <p:txBody>
          <a:bodyPr spcFirstLastPara="1" wrap="square" lIns="0" tIns="0" rIns="0" bIns="0" anchor="ctr" anchorCtr="0">
            <a:noAutofit/>
          </a:bodyPr>
          <a:lstStyle>
            <a:lvl1pPr marL="457200" lvl="0" indent="-406400" algn="ctr" rtl="0">
              <a:spcBef>
                <a:spcPts val="0"/>
              </a:spcBef>
              <a:spcAft>
                <a:spcPts val="0"/>
              </a:spcAft>
              <a:buSzPts val="2800"/>
              <a:buFont typeface="Fira Sans Medium"/>
              <a:buChar char="●"/>
              <a:defRPr sz="2800">
                <a:latin typeface="Fira Sans Medium"/>
                <a:ea typeface="Fira Sans Medium"/>
                <a:cs typeface="Fira Sans Medium"/>
                <a:sym typeface="Fira Sans Medium"/>
              </a:defRPr>
            </a:lvl1pPr>
            <a:lvl2pPr marL="914400" lvl="1"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2pPr>
            <a:lvl3pPr marL="1371600" lvl="2"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3pPr>
            <a:lvl4pPr marL="1828800" lvl="3"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4pPr>
            <a:lvl5pPr marL="2286000" lvl="4"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5pPr>
            <a:lvl6pPr marL="2743200" lvl="5"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6pPr>
            <a:lvl7pPr marL="3200400" lvl="6"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7pPr>
            <a:lvl8pPr marL="3657600" lvl="7" indent="-406400" algn="ctr" rtl="0">
              <a:spcBef>
                <a:spcPts val="800"/>
              </a:spcBef>
              <a:spcAft>
                <a:spcPts val="0"/>
              </a:spcAft>
              <a:buSzPts val="2800"/>
              <a:buFont typeface="Fira Sans Medium"/>
              <a:buChar char="○"/>
              <a:defRPr sz="2800">
                <a:latin typeface="Fira Sans Medium"/>
                <a:ea typeface="Fira Sans Medium"/>
                <a:cs typeface="Fira Sans Medium"/>
                <a:sym typeface="Fira Sans Medium"/>
              </a:defRPr>
            </a:lvl8pPr>
            <a:lvl9pPr marL="4114800" lvl="8" indent="-406400" algn="ctr" rtl="0">
              <a:spcBef>
                <a:spcPts val="800"/>
              </a:spcBef>
              <a:spcAft>
                <a:spcPts val="800"/>
              </a:spcAft>
              <a:buSzPts val="2800"/>
              <a:buFont typeface="Fira Sans Medium"/>
              <a:buChar char="■"/>
              <a:defRPr sz="2800">
                <a:latin typeface="Fira Sans Medium"/>
                <a:ea typeface="Fira Sans Medium"/>
                <a:cs typeface="Fira Sans Medium"/>
                <a:sym typeface="Fira Sans Medium"/>
              </a:defRPr>
            </a:lvl9pPr>
          </a:lstStyle>
          <a:p>
            <a:endParaRPr/>
          </a:p>
        </p:txBody>
      </p:sp>
      <p:sp>
        <p:nvSpPr>
          <p:cNvPr id="22" name="Google Shape;22;p4"/>
          <p:cNvSpPr txBox="1"/>
          <p:nvPr/>
        </p:nvSpPr>
        <p:spPr>
          <a:xfrm>
            <a:off x="3593400" y="286244"/>
            <a:ext cx="19572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a:solidFill>
                  <a:schemeClr val="accent3"/>
                </a:solidFill>
                <a:latin typeface="Fira Sans"/>
                <a:ea typeface="Fira Sans"/>
                <a:cs typeface="Fira Sans"/>
                <a:sym typeface="Fira Sans"/>
              </a:rPr>
              <a:t>“</a:t>
            </a:r>
            <a:endParaRPr sz="9600">
              <a:solidFill>
                <a:schemeClr val="accent3"/>
              </a:solidFill>
              <a:latin typeface="Fira Sans"/>
              <a:ea typeface="Fira Sans"/>
              <a:cs typeface="Fira Sans"/>
              <a:sym typeface="Fira Sans"/>
            </a:endParaRPr>
          </a:p>
        </p:txBody>
      </p:sp>
      <p:sp>
        <p:nvSpPr>
          <p:cNvPr id="23" name="Google Shape;23;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24" name="Google Shape;24;p4"/>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5" name="Google Shape;25;p4"/>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6" name="Google Shape;26;p4"/>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7" name="Google Shape;27;p4"/>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8" name="Google Shape;28;p4"/>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29" name="Google Shape;29;p4"/>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7"/>
        <p:cNvGrpSpPr/>
        <p:nvPr/>
      </p:nvGrpSpPr>
      <p:grpSpPr>
        <a:xfrm>
          <a:off x="0" y="0"/>
          <a:ext cx="0" cy="0"/>
          <a:chOff x="0" y="0"/>
          <a:chExt cx="0" cy="0"/>
        </a:xfrm>
      </p:grpSpPr>
      <p:sp>
        <p:nvSpPr>
          <p:cNvPr id="38" name="Google Shape;38;p6"/>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gradFill>
            <a:gsLst>
              <a:gs pos="0">
                <a:schemeClr val="accent2"/>
              </a:gs>
              <a:gs pos="72000">
                <a:schemeClr val="accent3"/>
              </a:gs>
              <a:gs pos="100000">
                <a:schemeClr val="accent3"/>
              </a:gs>
            </a:gsLst>
            <a:lin ang="5400012" scaled="0"/>
          </a:gradFill>
          <a:ln>
            <a:noFill/>
          </a:ln>
          <a:effectLst>
            <a:outerShdw blurRad="214313" algn="bl" rotWithShape="0">
              <a:schemeClr val="dk1">
                <a:alpha val="2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39" name="Google Shape;39;p6"/>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0" name="Google Shape;40;p6"/>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1" name="Google Shape;41;p6"/>
          <p:cNvSpPr txBox="1">
            <a:spLocks noGrp="1"/>
          </p:cNvSpPr>
          <p:nvPr>
            <p:ph type="title"/>
          </p:nvPr>
        </p:nvSpPr>
        <p:spPr>
          <a:xfrm>
            <a:off x="779100" y="836000"/>
            <a:ext cx="6962100" cy="3963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 name="Google Shape;42;p6"/>
          <p:cNvSpPr txBox="1">
            <a:spLocks noGrp="1"/>
          </p:cNvSpPr>
          <p:nvPr>
            <p:ph type="body" idx="1"/>
          </p:nvPr>
        </p:nvSpPr>
        <p:spPr>
          <a:xfrm>
            <a:off x="779100"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3" name="Google Shape;43;p6"/>
          <p:cNvSpPr txBox="1">
            <a:spLocks noGrp="1"/>
          </p:cNvSpPr>
          <p:nvPr>
            <p:ph type="body" idx="2"/>
          </p:nvPr>
        </p:nvSpPr>
        <p:spPr>
          <a:xfrm>
            <a:off x="4488203" y="1492425"/>
            <a:ext cx="3252900" cy="29217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44" name="Google Shape;44;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color">
  <p:cSld name="BLANK_1">
    <p:bg>
      <p:bgPr>
        <a:gradFill>
          <a:gsLst>
            <a:gs pos="0">
              <a:schemeClr val="accent2"/>
            </a:gs>
            <a:gs pos="72000">
              <a:schemeClr val="accent3"/>
            </a:gs>
            <a:gs pos="100000">
              <a:schemeClr val="accent3"/>
            </a:gs>
          </a:gsLst>
          <a:lin ang="5400700" scaled="0"/>
        </a:gradFill>
        <a:effectLst/>
      </p:bgPr>
    </p:bg>
    <p:spTree>
      <p:nvGrpSpPr>
        <p:cNvPr id="1" name="Shape 72"/>
        <p:cNvGrpSpPr/>
        <p:nvPr/>
      </p:nvGrpSpPr>
      <p:grpSpPr>
        <a:xfrm>
          <a:off x="0" y="0"/>
          <a:ext cx="0" cy="0"/>
          <a:chOff x="0" y="0"/>
          <a:chExt cx="0" cy="0"/>
        </a:xfrm>
      </p:grpSpPr>
      <p:sp>
        <p:nvSpPr>
          <p:cNvPr id="73" name="Google Shape;7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11"/>
          <p:cNvSpPr/>
          <p:nvPr/>
        </p:nvSpPr>
        <p:spPr>
          <a:xfrm>
            <a:off x="721700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5" name="Google Shape;75;p11"/>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6" name="Google Shape;76;p11"/>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7" name="Google Shape;77;p11"/>
          <p:cNvSpPr/>
          <p:nvPr/>
        </p:nvSpPr>
        <p:spPr>
          <a:xfrm rot="10800000">
            <a:off x="6" y="0"/>
            <a:ext cx="1927002" cy="5143500"/>
          </a:xfrm>
          <a:custGeom>
            <a:avLst/>
            <a:gdLst/>
            <a:ahLst/>
            <a:cxnLst/>
            <a:rect l="l" t="t" r="r" b="b"/>
            <a:pathLst>
              <a:path w="2569336" h="6858000" extrusionOk="0">
                <a:moveTo>
                  <a:pt x="1256538" y="0"/>
                </a:moveTo>
                <a:cubicBezTo>
                  <a:pt x="1569466" y="775024"/>
                  <a:pt x="1729804" y="1603165"/>
                  <a:pt x="1728788" y="2438972"/>
                </a:cubicBezTo>
                <a:cubicBezTo>
                  <a:pt x="1728788" y="4144582"/>
                  <a:pt x="1073023" y="5696966"/>
                  <a:pt x="0" y="6858000"/>
                </a:cubicBezTo>
                <a:lnTo>
                  <a:pt x="2569337" y="6858000"/>
                </a:lnTo>
                <a:lnTo>
                  <a:pt x="2569337"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8" name="Google Shape;78;p11"/>
          <p:cNvSpPr/>
          <p:nvPr/>
        </p:nvSpPr>
        <p:spPr>
          <a:xfrm rot="10800000">
            <a:off x="7"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79" name="Google Shape;79;p11"/>
          <p:cNvSpPr/>
          <p:nvPr/>
        </p:nvSpPr>
        <p:spPr>
          <a:xfrm rot="10800000">
            <a:off x="9" y="3749421"/>
            <a:ext cx="1378553"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solidFill>
            <a:srgbClr val="FFFFFF">
              <a:alpha val="2067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79100" y="836000"/>
            <a:ext cx="69621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1pPr>
            <a:lvl2pPr lvl="1"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2pPr>
            <a:lvl3pPr lvl="2"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3pPr>
            <a:lvl4pPr lvl="3"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4pPr>
            <a:lvl5pPr lvl="4"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5pPr>
            <a:lvl6pPr lvl="5"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6pPr>
            <a:lvl7pPr lvl="6"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7pPr>
            <a:lvl8pPr lvl="7"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8pPr>
            <a:lvl9pPr lvl="8" rtl="0">
              <a:lnSpc>
                <a:spcPct val="90000"/>
              </a:lnSpc>
              <a:spcBef>
                <a:spcPts val="0"/>
              </a:spcBef>
              <a:spcAft>
                <a:spcPts val="0"/>
              </a:spcAft>
              <a:buClr>
                <a:schemeClr val="accent1"/>
              </a:buClr>
              <a:buSzPts val="3200"/>
              <a:buFont typeface="Fira Sans SemiBold"/>
              <a:buNone/>
              <a:defRPr sz="3200">
                <a:solidFill>
                  <a:schemeClr val="accent1"/>
                </a:solidFill>
                <a:latin typeface="Fira Sans SemiBold"/>
                <a:ea typeface="Fira Sans SemiBold"/>
                <a:cs typeface="Fira Sans SemiBold"/>
                <a:sym typeface="Fira Sans SemiBold"/>
              </a:defRPr>
            </a:lvl9pPr>
          </a:lstStyle>
          <a:p>
            <a:endParaRPr/>
          </a:p>
        </p:txBody>
      </p:sp>
      <p:sp>
        <p:nvSpPr>
          <p:cNvPr id="7" name="Google Shape;7;p1"/>
          <p:cNvSpPr txBox="1">
            <a:spLocks noGrp="1"/>
          </p:cNvSpPr>
          <p:nvPr>
            <p:ph type="body" idx="1"/>
          </p:nvPr>
        </p:nvSpPr>
        <p:spPr>
          <a:xfrm>
            <a:off x="779100" y="1492425"/>
            <a:ext cx="6962100" cy="28953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accent4"/>
              </a:buClr>
              <a:buSzPts val="2400"/>
              <a:buFont typeface="Fira Sans Light"/>
              <a:buChar char="●"/>
              <a:defRPr sz="2400">
                <a:solidFill>
                  <a:schemeClr val="dk1"/>
                </a:solidFill>
                <a:latin typeface="Fira Sans Light"/>
                <a:ea typeface="Fira Sans Light"/>
                <a:cs typeface="Fira Sans Light"/>
                <a:sym typeface="Fira Sans Light"/>
              </a:defRPr>
            </a:lvl1pPr>
            <a:lvl2pPr marL="914400" lvl="1" indent="-381000" rtl="0">
              <a:lnSpc>
                <a:spcPct val="115000"/>
              </a:lnSpc>
              <a:spcBef>
                <a:spcPts val="800"/>
              </a:spcBef>
              <a:spcAft>
                <a:spcPts val="0"/>
              </a:spcAft>
              <a:buClr>
                <a:schemeClr val="accent5"/>
              </a:buClr>
              <a:buSzPts val="2400"/>
              <a:buFont typeface="Fira Sans Light"/>
              <a:buChar char="○"/>
              <a:defRPr sz="2400">
                <a:solidFill>
                  <a:schemeClr val="dk1"/>
                </a:solidFill>
                <a:latin typeface="Fira Sans Light"/>
                <a:ea typeface="Fira Sans Light"/>
                <a:cs typeface="Fira Sans Light"/>
                <a:sym typeface="Fira Sans Light"/>
              </a:defRPr>
            </a:lvl2pPr>
            <a:lvl3pPr marL="1371600" lvl="2" indent="-381000" rtl="0">
              <a:lnSpc>
                <a:spcPct val="115000"/>
              </a:lnSpc>
              <a:spcBef>
                <a:spcPts val="800"/>
              </a:spcBef>
              <a:spcAft>
                <a:spcPts val="0"/>
              </a:spcAft>
              <a:buClr>
                <a:schemeClr val="accent6"/>
              </a:buClr>
              <a:buSzPts val="2400"/>
              <a:buFont typeface="Fira Sans Light"/>
              <a:buChar char="■"/>
              <a:defRPr sz="2400">
                <a:solidFill>
                  <a:schemeClr val="dk1"/>
                </a:solidFill>
                <a:latin typeface="Fira Sans Light"/>
                <a:ea typeface="Fira Sans Light"/>
                <a:cs typeface="Fira Sans Light"/>
                <a:sym typeface="Fira Sans Light"/>
              </a:defRPr>
            </a:lvl3pPr>
            <a:lvl4pPr marL="1828800" lvl="3"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4pPr>
            <a:lvl5pPr marL="2286000" lvl="4"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5pPr>
            <a:lvl6pPr marL="2743200" lvl="5"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6pPr>
            <a:lvl7pPr marL="3200400" lvl="6"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7pPr>
            <a:lvl8pPr marL="3657600" lvl="7" indent="-381000" rtl="0">
              <a:lnSpc>
                <a:spcPct val="115000"/>
              </a:lnSpc>
              <a:spcBef>
                <a:spcPts val="800"/>
              </a:spcBef>
              <a:spcAft>
                <a:spcPts val="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8pPr>
            <a:lvl9pPr marL="4114800" lvl="8" indent="-381000" rtl="0">
              <a:lnSpc>
                <a:spcPct val="115000"/>
              </a:lnSpc>
              <a:spcBef>
                <a:spcPts val="800"/>
              </a:spcBef>
              <a:spcAft>
                <a:spcPts val="800"/>
              </a:spcAft>
              <a:buClr>
                <a:schemeClr val="dk1"/>
              </a:buClr>
              <a:buSzPts val="2400"/>
              <a:buFont typeface="Fira Sans Light"/>
              <a:buChar char="■"/>
              <a:defRPr sz="2400">
                <a:solidFill>
                  <a:schemeClr val="dk1"/>
                </a:solidFill>
                <a:latin typeface="Fira Sans Light"/>
                <a:ea typeface="Fira Sans Light"/>
                <a:cs typeface="Fira Sans Light"/>
                <a:sym typeface="Fira Sans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rtl="0">
              <a:buNone/>
              <a:defRPr sz="1300">
                <a:solidFill>
                  <a:schemeClr val="lt1"/>
                </a:solidFill>
                <a:latin typeface="Fira Sans SemiBold"/>
                <a:ea typeface="Fira Sans SemiBold"/>
                <a:cs typeface="Fira Sans SemiBold"/>
                <a:sym typeface="Fira Sans SemiBold"/>
              </a:defRPr>
            </a:lvl1pPr>
            <a:lvl2pPr lvl="1" algn="r" rtl="0">
              <a:buNone/>
              <a:defRPr sz="1300">
                <a:solidFill>
                  <a:schemeClr val="lt1"/>
                </a:solidFill>
                <a:latin typeface="Fira Sans SemiBold"/>
                <a:ea typeface="Fira Sans SemiBold"/>
                <a:cs typeface="Fira Sans SemiBold"/>
                <a:sym typeface="Fira Sans SemiBold"/>
              </a:defRPr>
            </a:lvl2pPr>
            <a:lvl3pPr lvl="2" algn="r" rtl="0">
              <a:buNone/>
              <a:defRPr sz="1300">
                <a:solidFill>
                  <a:schemeClr val="lt1"/>
                </a:solidFill>
                <a:latin typeface="Fira Sans SemiBold"/>
                <a:ea typeface="Fira Sans SemiBold"/>
                <a:cs typeface="Fira Sans SemiBold"/>
                <a:sym typeface="Fira Sans SemiBold"/>
              </a:defRPr>
            </a:lvl3pPr>
            <a:lvl4pPr lvl="3" algn="r" rtl="0">
              <a:buNone/>
              <a:defRPr sz="1300">
                <a:solidFill>
                  <a:schemeClr val="lt1"/>
                </a:solidFill>
                <a:latin typeface="Fira Sans SemiBold"/>
                <a:ea typeface="Fira Sans SemiBold"/>
                <a:cs typeface="Fira Sans SemiBold"/>
                <a:sym typeface="Fira Sans SemiBold"/>
              </a:defRPr>
            </a:lvl4pPr>
            <a:lvl5pPr lvl="4" algn="r" rtl="0">
              <a:buNone/>
              <a:defRPr sz="1300">
                <a:solidFill>
                  <a:schemeClr val="lt1"/>
                </a:solidFill>
                <a:latin typeface="Fira Sans SemiBold"/>
                <a:ea typeface="Fira Sans SemiBold"/>
                <a:cs typeface="Fira Sans SemiBold"/>
                <a:sym typeface="Fira Sans SemiBold"/>
              </a:defRPr>
            </a:lvl5pPr>
            <a:lvl6pPr lvl="5" algn="r" rtl="0">
              <a:buNone/>
              <a:defRPr sz="1300">
                <a:solidFill>
                  <a:schemeClr val="lt1"/>
                </a:solidFill>
                <a:latin typeface="Fira Sans SemiBold"/>
                <a:ea typeface="Fira Sans SemiBold"/>
                <a:cs typeface="Fira Sans SemiBold"/>
                <a:sym typeface="Fira Sans SemiBold"/>
              </a:defRPr>
            </a:lvl6pPr>
            <a:lvl7pPr lvl="6" algn="r" rtl="0">
              <a:buNone/>
              <a:defRPr sz="1300">
                <a:solidFill>
                  <a:schemeClr val="lt1"/>
                </a:solidFill>
                <a:latin typeface="Fira Sans SemiBold"/>
                <a:ea typeface="Fira Sans SemiBold"/>
                <a:cs typeface="Fira Sans SemiBold"/>
                <a:sym typeface="Fira Sans SemiBold"/>
              </a:defRPr>
            </a:lvl7pPr>
            <a:lvl8pPr lvl="7" algn="r" rtl="0">
              <a:buNone/>
              <a:defRPr sz="1300">
                <a:solidFill>
                  <a:schemeClr val="lt1"/>
                </a:solidFill>
                <a:latin typeface="Fira Sans SemiBold"/>
                <a:ea typeface="Fira Sans SemiBold"/>
                <a:cs typeface="Fira Sans SemiBold"/>
                <a:sym typeface="Fira Sans SemiBold"/>
              </a:defRPr>
            </a:lvl8pPr>
            <a:lvl9pPr lvl="8" algn="r" rtl="0">
              <a:buNone/>
              <a:defRPr sz="1300">
                <a:solidFill>
                  <a:schemeClr val="lt1"/>
                </a:solidFill>
                <a:latin typeface="Fira Sans SemiBold"/>
                <a:ea typeface="Fira Sans SemiBold"/>
                <a:cs typeface="Fira Sans SemiBold"/>
                <a:sym typeface="Fira Sans SemiBol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sv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10.sv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16" name="Rectangle 15">
            <a:extLst>
              <a:ext uri="{FF2B5EF4-FFF2-40B4-BE49-F238E27FC236}">
                <a16:creationId xmlns:a16="http://schemas.microsoft.com/office/drawing/2014/main" id="{4CB64D70-8005-44B3-A169-47EB3A909B3B}"/>
              </a:ext>
            </a:extLst>
          </p:cNvPr>
          <p:cNvSpPr/>
          <p:nvPr/>
        </p:nvSpPr>
        <p:spPr>
          <a:xfrm>
            <a:off x="6845745" y="3182679"/>
            <a:ext cx="1766627" cy="17295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E4449EA2-495F-4818-B76D-0589F6EE091B}"/>
              </a:ext>
            </a:extLst>
          </p:cNvPr>
          <p:cNvSpPr txBox="1"/>
          <p:nvPr/>
        </p:nvSpPr>
        <p:spPr>
          <a:xfrm>
            <a:off x="1415026" y="565397"/>
            <a:ext cx="6313948" cy="769441"/>
          </a:xfrm>
          <a:prstGeom prst="rect">
            <a:avLst/>
          </a:prstGeom>
          <a:noFill/>
        </p:spPr>
        <p:txBody>
          <a:bodyPr wrap="square" rtlCol="0">
            <a:spAutoFit/>
          </a:bodyPr>
          <a:lstStyle/>
          <a:p>
            <a:pPr algn="ctr"/>
            <a:r>
              <a:rPr lang="en-US" sz="4400" b="1" dirty="0">
                <a:solidFill>
                  <a:schemeClr val="bg1"/>
                </a:solidFill>
              </a:rPr>
              <a:t>BLIND-HELP</a:t>
            </a:r>
            <a:endParaRPr lang="en-IN" sz="4400" b="1" dirty="0">
              <a:solidFill>
                <a:schemeClr val="bg1"/>
              </a:solidFill>
            </a:endParaRPr>
          </a:p>
        </p:txBody>
      </p:sp>
      <p:sp>
        <p:nvSpPr>
          <p:cNvPr id="19" name="TextBox 18">
            <a:extLst>
              <a:ext uri="{FF2B5EF4-FFF2-40B4-BE49-F238E27FC236}">
                <a16:creationId xmlns:a16="http://schemas.microsoft.com/office/drawing/2014/main" id="{8B99D247-FEE9-40F8-8682-C9733504FE6C}"/>
              </a:ext>
            </a:extLst>
          </p:cNvPr>
          <p:cNvSpPr txBox="1"/>
          <p:nvPr/>
        </p:nvSpPr>
        <p:spPr>
          <a:xfrm>
            <a:off x="815162" y="1576979"/>
            <a:ext cx="3453320" cy="1307537"/>
          </a:xfrm>
          <a:prstGeom prst="rect">
            <a:avLst/>
          </a:prstGeom>
          <a:noFill/>
        </p:spPr>
        <p:txBody>
          <a:bodyPr wrap="square" rtlCol="0">
            <a:spAutoFit/>
          </a:bodyPr>
          <a:lstStyle/>
          <a:p>
            <a:pPr>
              <a:lnSpc>
                <a:spcPct val="150000"/>
              </a:lnSpc>
            </a:pPr>
            <a:r>
              <a:rPr lang="en-US" sz="2800" b="1" dirty="0">
                <a:solidFill>
                  <a:schemeClr val="bg1"/>
                </a:solidFill>
                <a:latin typeface="Gadugi" panose="020B0502040204020203" pitchFamily="34" charset="0"/>
                <a:ea typeface="Gadugi" panose="020B0502040204020203" pitchFamily="34" charset="0"/>
                <a:cs typeface="Times New Roman" panose="02020603050405020304" pitchFamily="18" charset="0"/>
              </a:rPr>
              <a:t>MALATHI V</a:t>
            </a:r>
          </a:p>
          <a:p>
            <a:pPr>
              <a:lnSpc>
                <a:spcPct val="150000"/>
              </a:lnSpc>
            </a:pPr>
            <a:r>
              <a:rPr lang="en-US" sz="2800" b="1" dirty="0">
                <a:solidFill>
                  <a:schemeClr val="bg1"/>
                </a:solidFill>
                <a:latin typeface="Gadugi" panose="020B0502040204020203" pitchFamily="34" charset="0"/>
                <a:ea typeface="Gadugi" panose="020B0502040204020203" pitchFamily="34" charset="0"/>
                <a:cs typeface="Times New Roman" panose="02020603050405020304" pitchFamily="18" charset="0"/>
              </a:rPr>
              <a:t>312317205077</a:t>
            </a:r>
            <a:endParaRPr lang="en-IN" sz="2800" b="1" dirty="0">
              <a:solidFill>
                <a:schemeClr val="bg1"/>
              </a:solidFill>
              <a:latin typeface="Gadugi" panose="020B0502040204020203" pitchFamily="34" charset="0"/>
              <a:ea typeface="Gadugi" panose="020B0502040204020203" pitchFamily="34" charset="0"/>
              <a:cs typeface="Times New Roman" panose="02020603050405020304" pitchFamily="18" charset="0"/>
            </a:endParaRPr>
          </a:p>
        </p:txBody>
      </p:sp>
      <p:sp>
        <p:nvSpPr>
          <p:cNvPr id="20" name="TextBox 19">
            <a:extLst>
              <a:ext uri="{FF2B5EF4-FFF2-40B4-BE49-F238E27FC236}">
                <a16:creationId xmlns:a16="http://schemas.microsoft.com/office/drawing/2014/main" id="{99194D9B-30DD-450E-A90C-3C7667D8AF06}"/>
              </a:ext>
            </a:extLst>
          </p:cNvPr>
          <p:cNvSpPr txBox="1"/>
          <p:nvPr/>
        </p:nvSpPr>
        <p:spPr>
          <a:xfrm>
            <a:off x="824991" y="2884516"/>
            <a:ext cx="6094378" cy="1307537"/>
          </a:xfrm>
          <a:prstGeom prst="rect">
            <a:avLst/>
          </a:prstGeom>
          <a:noFill/>
        </p:spPr>
        <p:txBody>
          <a:bodyPr wrap="square">
            <a:spAutoFit/>
          </a:bodyPr>
          <a:lstStyle/>
          <a:p>
            <a:pPr>
              <a:lnSpc>
                <a:spcPct val="150000"/>
              </a:lnSpc>
            </a:pPr>
            <a:r>
              <a:rPr kumimoji="1" lang="en-US" sz="2800" b="1" dirty="0">
                <a:solidFill>
                  <a:schemeClr val="bg1"/>
                </a:solidFill>
                <a:latin typeface="Gadugi" panose="020B0502040204020203" pitchFamily="34" charset="0"/>
                <a:ea typeface="Gadugi" panose="020B0502040204020203" pitchFamily="34" charset="0"/>
              </a:rPr>
              <a:t>Under the Guidance of</a:t>
            </a:r>
          </a:p>
          <a:p>
            <a:pPr>
              <a:lnSpc>
                <a:spcPct val="150000"/>
              </a:lnSpc>
            </a:pPr>
            <a:r>
              <a:rPr kumimoji="1" lang="en-US" sz="2800" b="1" dirty="0">
                <a:solidFill>
                  <a:schemeClr val="bg1"/>
                </a:solidFill>
                <a:latin typeface="Gadugi" panose="020B0502040204020203" pitchFamily="34" charset="0"/>
                <a:ea typeface="Gadugi" panose="020B0502040204020203" pitchFamily="34" charset="0"/>
              </a:rPr>
              <a:t>MR. N.RAJA MOHAMED</a:t>
            </a:r>
          </a:p>
        </p:txBody>
      </p:sp>
      <p:pic>
        <p:nvPicPr>
          <p:cNvPr id="3" name="Picture 2">
            <a:extLst>
              <a:ext uri="{FF2B5EF4-FFF2-40B4-BE49-F238E27FC236}">
                <a16:creationId xmlns:a16="http://schemas.microsoft.com/office/drawing/2014/main" id="{23EF453B-49CD-42AA-B494-19FE06725669}"/>
              </a:ext>
            </a:extLst>
          </p:cNvPr>
          <p:cNvPicPr>
            <a:picLocks noChangeAspect="1"/>
          </p:cNvPicPr>
          <p:nvPr/>
        </p:nvPicPr>
        <p:blipFill>
          <a:blip r:embed="rId3"/>
          <a:stretch>
            <a:fillRect/>
          </a:stretch>
        </p:blipFill>
        <p:spPr>
          <a:xfrm>
            <a:off x="6992992" y="3349669"/>
            <a:ext cx="1471964" cy="1390512"/>
          </a:xfrm>
          <a:prstGeom prst="rect">
            <a:avLst/>
          </a:prstGeom>
        </p:spPr>
      </p:pic>
    </p:spTree>
    <p:extLst>
      <p:ext uri="{BB962C8B-B14F-4D97-AF65-F5344CB8AC3E}">
        <p14:creationId xmlns:p14="http://schemas.microsoft.com/office/powerpoint/2010/main" val="3373641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Google Shape;122;p17">
            <a:extLst>
              <a:ext uri="{FF2B5EF4-FFF2-40B4-BE49-F238E27FC236}">
                <a16:creationId xmlns:a16="http://schemas.microsoft.com/office/drawing/2014/main" id="{93E67503-F1D3-4CE2-9286-9A565E4B52C1}"/>
              </a:ext>
            </a:extLst>
          </p:cNvPr>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p>
            <a:pPr marL="342900" lvl="0" indent="-342900" algn="just">
              <a:lnSpc>
                <a:spcPct val="100000"/>
              </a:lnSpc>
              <a:buFont typeface="Wingdings" panose="05000000000000000000" pitchFamily="2" charset="2"/>
              <a:buChar char=""/>
            </a:pPr>
            <a:r>
              <a:rPr lang="en-IN" sz="2000" dirty="0">
                <a:effectLst/>
                <a:latin typeface="+mn-lt"/>
                <a:ea typeface="Calibri" panose="020F0502020204030204" pitchFamily="34" charset="0"/>
                <a:cs typeface="Times New Roman" panose="02020603050405020304" pitchFamily="18" charset="0"/>
              </a:rPr>
              <a:t>The existing system uses Raspberry Pi and smart glasses as a navigation system which is a external hardware need to be brought.</a:t>
            </a:r>
          </a:p>
          <a:p>
            <a:pPr marL="342900" lvl="0" indent="-342900" algn="just">
              <a:lnSpc>
                <a:spcPct val="100000"/>
              </a:lnSpc>
              <a:buFont typeface="Wingdings" panose="05000000000000000000" pitchFamily="2" charset="2"/>
              <a:buChar char=""/>
            </a:pPr>
            <a:r>
              <a:rPr lang="en-IN" sz="2000" dirty="0">
                <a:effectLst/>
                <a:latin typeface="+mn-lt"/>
                <a:ea typeface="Calibri" panose="020F0502020204030204" pitchFamily="34" charset="0"/>
                <a:cs typeface="Times New Roman" panose="02020603050405020304" pitchFamily="18" charset="0"/>
              </a:rPr>
              <a:t>Many voice based systems such as voice based e-mail, voice based mobile features etc. which doesn’t detect any objects. </a:t>
            </a:r>
          </a:p>
          <a:p>
            <a:pPr marL="342900" lvl="0" indent="-342900" algn="just">
              <a:lnSpc>
                <a:spcPct val="100000"/>
              </a:lnSpc>
              <a:spcAft>
                <a:spcPts val="800"/>
              </a:spcAft>
              <a:buFont typeface="Wingdings" panose="05000000000000000000" pitchFamily="2" charset="2"/>
              <a:buChar char=""/>
            </a:pPr>
            <a:r>
              <a:rPr lang="en-IN" sz="2000" dirty="0">
                <a:effectLst/>
                <a:latin typeface="+mn-lt"/>
                <a:ea typeface="Calibri" panose="020F0502020204030204" pitchFamily="34" charset="0"/>
                <a:cs typeface="Times New Roman" panose="02020603050405020304" pitchFamily="18" charset="0"/>
              </a:rPr>
              <a:t>The other systems focus only on internal objects and not on external objects.</a:t>
            </a:r>
          </a:p>
          <a:p>
            <a:pPr marL="285750" indent="-285750">
              <a:buFont typeface="Wingdings" panose="05000000000000000000" pitchFamily="2" charset="2"/>
              <a:buChar char="Ø"/>
            </a:pPr>
            <a:endParaRPr lang="en-IN" dirty="0"/>
          </a:p>
        </p:txBody>
      </p:sp>
      <p:sp>
        <p:nvSpPr>
          <p:cNvPr id="3" name="Google Shape;123;p17">
            <a:extLst>
              <a:ext uri="{FF2B5EF4-FFF2-40B4-BE49-F238E27FC236}">
                <a16:creationId xmlns:a16="http://schemas.microsoft.com/office/drawing/2014/main" id="{00EF41CF-8FB6-4798-B9D5-E681FF4F99EF}"/>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10</a:t>
            </a:fld>
            <a:endParaRPr/>
          </a:p>
        </p:txBody>
      </p:sp>
      <p:sp>
        <p:nvSpPr>
          <p:cNvPr id="4" name="Title 2">
            <a:extLst>
              <a:ext uri="{FF2B5EF4-FFF2-40B4-BE49-F238E27FC236}">
                <a16:creationId xmlns:a16="http://schemas.microsoft.com/office/drawing/2014/main" id="{7ED599C1-9B63-473B-A106-960348718511}"/>
              </a:ext>
            </a:extLst>
          </p:cNvPr>
          <p:cNvSpPr>
            <a:spLocks noGrp="1"/>
          </p:cNvSpPr>
          <p:nvPr>
            <p:ph type="title"/>
          </p:nvPr>
        </p:nvSpPr>
        <p:spPr>
          <a:xfrm>
            <a:off x="290623" y="1015900"/>
            <a:ext cx="7450577" cy="476525"/>
          </a:xfrm>
        </p:spPr>
        <p:txBody>
          <a:bodyPr/>
          <a:lstStyle/>
          <a:p>
            <a:br>
              <a:rPr lang="en-IN" dirty="0"/>
            </a:br>
            <a:endParaRPr lang="en-IN" dirty="0"/>
          </a:p>
        </p:txBody>
      </p:sp>
      <p:sp>
        <p:nvSpPr>
          <p:cNvPr id="5" name="TextBox 4">
            <a:extLst>
              <a:ext uri="{FF2B5EF4-FFF2-40B4-BE49-F238E27FC236}">
                <a16:creationId xmlns:a16="http://schemas.microsoft.com/office/drawing/2014/main" id="{75F5BFE1-264D-474A-AA80-40299438E74C}"/>
              </a:ext>
            </a:extLst>
          </p:cNvPr>
          <p:cNvSpPr txBox="1"/>
          <p:nvPr/>
        </p:nvSpPr>
        <p:spPr>
          <a:xfrm>
            <a:off x="220088" y="552893"/>
            <a:ext cx="7591646" cy="615553"/>
          </a:xfrm>
          <a:prstGeom prst="rect">
            <a:avLst/>
          </a:prstGeom>
          <a:noFill/>
        </p:spPr>
        <p:txBody>
          <a:bodyPr wrap="square" rtlCol="0">
            <a:spAutoFit/>
          </a:bodyPr>
          <a:lstStyle/>
          <a:p>
            <a:r>
              <a:rPr lang="en-US" sz="3400" b="1" dirty="0">
                <a:solidFill>
                  <a:srgbClr val="77063F"/>
                </a:solidFill>
                <a:latin typeface="Gadugi" panose="020B0502040204020203" pitchFamily="34" charset="0"/>
                <a:ea typeface="Gadugi" panose="020B0502040204020203" pitchFamily="34" charset="0"/>
                <a:cs typeface="Times New Roman" panose="02020603050405020304" pitchFamily="18" charset="0"/>
              </a:rPr>
              <a:t>DRAWBACKS OF EXISTING SYSTEM</a:t>
            </a:r>
            <a:endParaRPr lang="en-IN" sz="3400" dirty="0">
              <a:solidFill>
                <a:srgbClr val="77063F"/>
              </a:solidFill>
              <a:latin typeface="Gadugi" panose="020B0502040204020203" pitchFamily="34" charset="0"/>
              <a:ea typeface="Gadugi" panose="020B0502040204020203" pitchFamily="34" charset="0"/>
              <a:cs typeface="Times New Roman" panose="02020603050405020304" pitchFamily="18" charset="0"/>
            </a:endParaRPr>
          </a:p>
        </p:txBody>
      </p:sp>
    </p:spTree>
    <p:extLst>
      <p:ext uri="{BB962C8B-B14F-4D97-AF65-F5344CB8AC3E}">
        <p14:creationId xmlns:p14="http://schemas.microsoft.com/office/powerpoint/2010/main" val="2106894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Google Shape;122;p17">
            <a:extLst>
              <a:ext uri="{FF2B5EF4-FFF2-40B4-BE49-F238E27FC236}">
                <a16:creationId xmlns:a16="http://schemas.microsoft.com/office/drawing/2014/main" id="{91C7D84B-E6C2-4F5C-847D-174F873855EE}"/>
              </a:ext>
            </a:extLst>
          </p:cNvPr>
          <p:cNvSpPr txBox="1">
            <a:spLocks noGrp="1"/>
          </p:cNvSpPr>
          <p:nvPr>
            <p:ph type="body" idx="1"/>
          </p:nvPr>
        </p:nvSpPr>
        <p:spPr>
          <a:xfrm>
            <a:off x="659219" y="1382233"/>
            <a:ext cx="7081981" cy="3005492"/>
          </a:xfrm>
          <a:prstGeom prst="rect">
            <a:avLst/>
          </a:prstGeom>
        </p:spPr>
        <p:txBody>
          <a:bodyPr spcFirstLastPara="1" wrap="square" lIns="0" tIns="0" rIns="0" bIns="0" anchor="t" anchorCtr="0">
            <a:noAutofit/>
          </a:bodyPr>
          <a:lstStyle/>
          <a:p>
            <a:pPr marL="342900" indent="-342900">
              <a:buFont typeface="Wingdings" panose="05000000000000000000" pitchFamily="2" charset="2"/>
              <a:buChar char="Ø"/>
            </a:pPr>
            <a:r>
              <a:rPr lang="en-IN" sz="2000" dirty="0">
                <a:solidFill>
                  <a:schemeClr val="tx1"/>
                </a:solidFill>
                <a:effectLst/>
                <a:latin typeface="+mj-lt"/>
                <a:ea typeface="Calibri" panose="020F0502020204030204" pitchFamily="34" charset="0"/>
                <a:cs typeface="Times New Roman" panose="02020603050405020304" pitchFamily="18" charset="0"/>
              </a:rPr>
              <a:t>In our system, the blind person will hold the mobile phone in their hand while navigating through the streets while the application is running. </a:t>
            </a:r>
          </a:p>
          <a:p>
            <a:pPr marL="342900" indent="-342900">
              <a:buFont typeface="Wingdings" panose="05000000000000000000" pitchFamily="2" charset="2"/>
              <a:buChar char="Ø"/>
            </a:pPr>
            <a:r>
              <a:rPr lang="en-IN" sz="2000" dirty="0">
                <a:solidFill>
                  <a:schemeClr val="tx1"/>
                </a:solidFill>
                <a:effectLst/>
                <a:latin typeface="+mj-lt"/>
                <a:ea typeface="Calibri" panose="020F0502020204030204" pitchFamily="34" charset="0"/>
                <a:cs typeface="Times New Roman" panose="02020603050405020304" pitchFamily="18" charset="0"/>
              </a:rPr>
              <a:t>The application will identify the objects present in the frame and announce the name of the object detected in the form of audio through headphones worn by the blind user.</a:t>
            </a:r>
          </a:p>
          <a:p>
            <a:pPr marL="342900" indent="-342900">
              <a:buFont typeface="Wingdings" panose="05000000000000000000" pitchFamily="2" charset="2"/>
              <a:buChar char="Ø"/>
            </a:pPr>
            <a:r>
              <a:rPr lang="en-IN" sz="2000" dirty="0">
                <a:solidFill>
                  <a:schemeClr val="tx1"/>
                </a:solidFill>
                <a:effectLst/>
                <a:latin typeface="+mj-lt"/>
                <a:ea typeface="Calibri" panose="020F0502020204030204" pitchFamily="34" charset="0"/>
                <a:cs typeface="Times New Roman" panose="02020603050405020304" pitchFamily="18" charset="0"/>
              </a:rPr>
              <a:t>The audio announcement consists of the name of the object as well the distance. </a:t>
            </a:r>
            <a:endParaRPr lang="en-IN" sz="2000" dirty="0">
              <a:solidFill>
                <a:schemeClr val="tx1"/>
              </a:solidFill>
              <a:latin typeface="+mj-lt"/>
            </a:endParaRPr>
          </a:p>
        </p:txBody>
      </p:sp>
      <p:sp>
        <p:nvSpPr>
          <p:cNvPr id="3" name="Google Shape;123;p17">
            <a:extLst>
              <a:ext uri="{FF2B5EF4-FFF2-40B4-BE49-F238E27FC236}">
                <a16:creationId xmlns:a16="http://schemas.microsoft.com/office/drawing/2014/main" id="{616A616A-51E5-4AE2-AA3B-A661D84F5F85}"/>
              </a:ext>
            </a:extLst>
          </p:cNvPr>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dirty="0"/>
          </a:p>
        </p:txBody>
      </p:sp>
      <p:sp>
        <p:nvSpPr>
          <p:cNvPr id="4" name="TextBox 3">
            <a:extLst>
              <a:ext uri="{FF2B5EF4-FFF2-40B4-BE49-F238E27FC236}">
                <a16:creationId xmlns:a16="http://schemas.microsoft.com/office/drawing/2014/main" id="{0F808DA4-9946-4377-969B-B98FC3F25439}"/>
              </a:ext>
            </a:extLst>
          </p:cNvPr>
          <p:cNvSpPr txBox="1"/>
          <p:nvPr/>
        </p:nvSpPr>
        <p:spPr>
          <a:xfrm>
            <a:off x="285308" y="460309"/>
            <a:ext cx="4681870" cy="590931"/>
          </a:xfrm>
          <a:prstGeom prst="rect">
            <a:avLst/>
          </a:prstGeom>
          <a:noFill/>
        </p:spPr>
        <p:txBody>
          <a:bodyPr wrap="square">
            <a:spAutoFit/>
          </a:bodyPr>
          <a:lstStyle/>
          <a:p>
            <a:pPr>
              <a:lnSpc>
                <a:spcPct val="90000"/>
              </a:lnSpc>
              <a:defRPr/>
            </a:pPr>
            <a:r>
              <a:rPr lang="en-US" sz="3600" b="1" dirty="0">
                <a:ln>
                  <a:solidFill>
                    <a:schemeClr val="bg1"/>
                  </a:solidFill>
                </a:ln>
                <a:solidFill>
                  <a:srgbClr val="77063F"/>
                </a:solidFill>
                <a:latin typeface="Gadugi" panose="020B0502040204020203" pitchFamily="34" charset="0"/>
                <a:ea typeface="Gadugi" panose="020B0502040204020203" pitchFamily="34" charset="0"/>
                <a:cs typeface="Times New Roman" panose="02020603050405020304" pitchFamily="18" charset="0"/>
              </a:rPr>
              <a:t>PROPOSED WORK</a:t>
            </a:r>
          </a:p>
        </p:txBody>
      </p:sp>
    </p:spTree>
    <p:extLst>
      <p:ext uri="{BB962C8B-B14F-4D97-AF65-F5344CB8AC3E}">
        <p14:creationId xmlns:p14="http://schemas.microsoft.com/office/powerpoint/2010/main" val="25612983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Rectangle 1">
            <a:extLst>
              <a:ext uri="{FF2B5EF4-FFF2-40B4-BE49-F238E27FC236}">
                <a16:creationId xmlns:a16="http://schemas.microsoft.com/office/drawing/2014/main" id="{378588F5-F355-4491-87B2-C3BCD630FCCE}"/>
              </a:ext>
            </a:extLst>
          </p:cNvPr>
          <p:cNvSpPr/>
          <p:nvPr/>
        </p:nvSpPr>
        <p:spPr>
          <a:xfrm>
            <a:off x="2759659" y="3572540"/>
            <a:ext cx="2289510" cy="114831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4B01412B-36A8-4885-9012-B2CB00ED1245}"/>
              </a:ext>
            </a:extLst>
          </p:cNvPr>
          <p:cNvSpPr/>
          <p:nvPr/>
        </p:nvSpPr>
        <p:spPr>
          <a:xfrm>
            <a:off x="5869171" y="3682040"/>
            <a:ext cx="1063256" cy="91440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C885CD3E-0627-4EBE-9EC2-B7DC954E620C}"/>
              </a:ext>
            </a:extLst>
          </p:cNvPr>
          <p:cNvSpPr/>
          <p:nvPr/>
        </p:nvSpPr>
        <p:spPr>
          <a:xfrm>
            <a:off x="7149657" y="1596998"/>
            <a:ext cx="921489" cy="97396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E592D47-750E-4E8E-8F05-1609ADCA3043}"/>
              </a:ext>
            </a:extLst>
          </p:cNvPr>
          <p:cNvSpPr/>
          <p:nvPr/>
        </p:nvSpPr>
        <p:spPr>
          <a:xfrm>
            <a:off x="2959064" y="1353584"/>
            <a:ext cx="3418368" cy="1460792"/>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1EAF6BD-94C1-4BB8-B88B-0350CE9E3F80}"/>
              </a:ext>
            </a:extLst>
          </p:cNvPr>
          <p:cNvSpPr/>
          <p:nvPr/>
        </p:nvSpPr>
        <p:spPr>
          <a:xfrm>
            <a:off x="633517" y="1048433"/>
            <a:ext cx="1580097" cy="2687969"/>
          </a:xfrm>
          <a:prstGeom prst="rect">
            <a:avLst/>
          </a:prstGeom>
          <a:noFill/>
          <a:ln w="38100">
            <a:solidFill>
              <a:srgbClr val="770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8" descr="Camera Recorder Video Movie Record Svg Png Icon Free - Camera Recorder  White Png Clipart - Full Size Clipart (#531058) - PinClipart">
            <a:extLst>
              <a:ext uri="{FF2B5EF4-FFF2-40B4-BE49-F238E27FC236}">
                <a16:creationId xmlns:a16="http://schemas.microsoft.com/office/drawing/2014/main" id="{762DB114-A3CC-40EF-88B6-B3E9BFC186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920398" y="1215593"/>
            <a:ext cx="1028244" cy="54982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B1E9515-E65B-430D-B1C3-F5156B8F52C8}"/>
              </a:ext>
            </a:extLst>
          </p:cNvPr>
          <p:cNvPicPr>
            <a:picLocks noChangeAspect="1"/>
          </p:cNvPicPr>
          <p:nvPr/>
        </p:nvPicPr>
        <p:blipFill>
          <a:blip r:embed="rId4"/>
          <a:stretch>
            <a:fillRect/>
          </a:stretch>
        </p:blipFill>
        <p:spPr>
          <a:xfrm>
            <a:off x="762551" y="2563501"/>
            <a:ext cx="1322031" cy="741011"/>
          </a:xfrm>
          <a:prstGeom prst="rect">
            <a:avLst/>
          </a:prstGeom>
        </p:spPr>
      </p:pic>
      <p:sp>
        <p:nvSpPr>
          <p:cNvPr id="9" name="TextBox 8">
            <a:extLst>
              <a:ext uri="{FF2B5EF4-FFF2-40B4-BE49-F238E27FC236}">
                <a16:creationId xmlns:a16="http://schemas.microsoft.com/office/drawing/2014/main" id="{45225698-1657-46AD-A152-8A92C633A92C}"/>
              </a:ext>
            </a:extLst>
          </p:cNvPr>
          <p:cNvSpPr txBox="1"/>
          <p:nvPr/>
        </p:nvSpPr>
        <p:spPr>
          <a:xfrm>
            <a:off x="733507" y="1795227"/>
            <a:ext cx="1474381" cy="253916"/>
          </a:xfrm>
          <a:prstGeom prst="rect">
            <a:avLst/>
          </a:prstGeom>
          <a:noFill/>
          <a:ln w="19050">
            <a:noFill/>
          </a:ln>
        </p:spPr>
        <p:txBody>
          <a:bodyPr wrap="square" rtlCol="0">
            <a:spAutoFit/>
          </a:bodyPr>
          <a:lstStyle/>
          <a:p>
            <a:pPr algn="ctr"/>
            <a:r>
              <a:rPr lang="en-US" sz="1050" b="1" dirty="0">
                <a:solidFill>
                  <a:schemeClr val="tx1"/>
                </a:solidFill>
              </a:rPr>
              <a:t>Capturing live video</a:t>
            </a:r>
            <a:endParaRPr lang="en-IN" sz="1050" b="1" dirty="0">
              <a:solidFill>
                <a:schemeClr val="tx1"/>
              </a:solidFill>
            </a:endParaRPr>
          </a:p>
        </p:txBody>
      </p:sp>
      <p:sp>
        <p:nvSpPr>
          <p:cNvPr id="10" name="TextBox 9">
            <a:extLst>
              <a:ext uri="{FF2B5EF4-FFF2-40B4-BE49-F238E27FC236}">
                <a16:creationId xmlns:a16="http://schemas.microsoft.com/office/drawing/2014/main" id="{8A4E981C-61CA-45A4-A18B-35B8766FA695}"/>
              </a:ext>
            </a:extLst>
          </p:cNvPr>
          <p:cNvSpPr txBox="1"/>
          <p:nvPr/>
        </p:nvSpPr>
        <p:spPr>
          <a:xfrm>
            <a:off x="686377" y="3312708"/>
            <a:ext cx="1474381" cy="415498"/>
          </a:xfrm>
          <a:prstGeom prst="rect">
            <a:avLst/>
          </a:prstGeom>
          <a:noFill/>
          <a:ln w="19050">
            <a:noFill/>
          </a:ln>
        </p:spPr>
        <p:txBody>
          <a:bodyPr wrap="square" rtlCol="0">
            <a:spAutoFit/>
          </a:bodyPr>
          <a:lstStyle/>
          <a:p>
            <a:pPr algn="ctr"/>
            <a:r>
              <a:rPr lang="en-US" sz="1050" b="1" dirty="0">
                <a:solidFill>
                  <a:schemeClr val="tx1"/>
                </a:solidFill>
              </a:rPr>
              <a:t>Video converted to frame of images</a:t>
            </a:r>
            <a:endParaRPr lang="en-IN" sz="1050" b="1" dirty="0">
              <a:solidFill>
                <a:schemeClr val="tx1"/>
              </a:solidFill>
            </a:endParaRPr>
          </a:p>
        </p:txBody>
      </p:sp>
      <p:pic>
        <p:nvPicPr>
          <p:cNvPr id="11" name="Graphic 10" descr="Volume">
            <a:extLst>
              <a:ext uri="{FF2B5EF4-FFF2-40B4-BE49-F238E27FC236}">
                <a16:creationId xmlns:a16="http://schemas.microsoft.com/office/drawing/2014/main" id="{43222BC2-FE34-4B1B-BBA9-88A6CE3DD7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12518" y="3721353"/>
            <a:ext cx="914400" cy="914400"/>
          </a:xfrm>
          <a:prstGeom prst="rect">
            <a:avLst/>
          </a:prstGeom>
        </p:spPr>
      </p:pic>
      <p:sp>
        <p:nvSpPr>
          <p:cNvPr id="12" name="Rectangle: Rounded Corners 11">
            <a:extLst>
              <a:ext uri="{FF2B5EF4-FFF2-40B4-BE49-F238E27FC236}">
                <a16:creationId xmlns:a16="http://schemas.microsoft.com/office/drawing/2014/main" id="{19A1EA5F-1165-4189-995B-AF3CAD8AA1C2}"/>
              </a:ext>
            </a:extLst>
          </p:cNvPr>
          <p:cNvSpPr/>
          <p:nvPr/>
        </p:nvSpPr>
        <p:spPr>
          <a:xfrm>
            <a:off x="3077117" y="1582722"/>
            <a:ext cx="634043" cy="698869"/>
          </a:xfrm>
          <a:prstGeom prst="roundRect">
            <a:avLst/>
          </a:prstGeom>
          <a:noFill/>
          <a:ln w="57150">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68DA74DF-986B-4837-88E7-46ABCC202077}"/>
              </a:ext>
            </a:extLst>
          </p:cNvPr>
          <p:cNvSpPr/>
          <p:nvPr/>
        </p:nvSpPr>
        <p:spPr>
          <a:xfrm>
            <a:off x="3035548" y="1718709"/>
            <a:ext cx="84855" cy="4069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Right 13">
            <a:extLst>
              <a:ext uri="{FF2B5EF4-FFF2-40B4-BE49-F238E27FC236}">
                <a16:creationId xmlns:a16="http://schemas.microsoft.com/office/drawing/2014/main" id="{F08B6879-1DC7-459B-9176-26564A53655D}"/>
              </a:ext>
            </a:extLst>
          </p:cNvPr>
          <p:cNvSpPr/>
          <p:nvPr/>
        </p:nvSpPr>
        <p:spPr>
          <a:xfrm>
            <a:off x="3082932" y="1806385"/>
            <a:ext cx="467063" cy="256331"/>
          </a:xfrm>
          <a:prstGeom prst="rightArrow">
            <a:avLst/>
          </a:prstGeom>
          <a:solidFill>
            <a:srgbClr val="CC0099"/>
          </a:solidFill>
          <a:ln>
            <a:solidFill>
              <a:srgbClr val="CC00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BAED556C-86FF-4515-8AB2-67387B671C79}"/>
              </a:ext>
            </a:extLst>
          </p:cNvPr>
          <p:cNvPicPr>
            <a:picLocks noChangeAspect="1"/>
          </p:cNvPicPr>
          <p:nvPr/>
        </p:nvPicPr>
        <p:blipFill>
          <a:blip r:embed="rId7"/>
          <a:stretch>
            <a:fillRect/>
          </a:stretch>
        </p:blipFill>
        <p:spPr>
          <a:xfrm>
            <a:off x="4211623" y="1501188"/>
            <a:ext cx="789461" cy="812681"/>
          </a:xfrm>
          <a:prstGeom prst="rect">
            <a:avLst/>
          </a:prstGeom>
        </p:spPr>
      </p:pic>
      <p:pic>
        <p:nvPicPr>
          <p:cNvPr id="16" name="Picture 10" descr="Gallery image landscape mobile museum open line icon - Galaxy Open Line  Gradient I">
            <a:extLst>
              <a:ext uri="{FF2B5EF4-FFF2-40B4-BE49-F238E27FC236}">
                <a16:creationId xmlns:a16="http://schemas.microsoft.com/office/drawing/2014/main" id="{C96D9C56-B99C-4163-97CD-6B73146EB2B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24876" y="1322984"/>
            <a:ext cx="1133997" cy="113399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0" descr="Length, measure, measurement, ruler, size, width, centimeter icon -  Download on Iconfinder">
            <a:extLst>
              <a:ext uri="{FF2B5EF4-FFF2-40B4-BE49-F238E27FC236}">
                <a16:creationId xmlns:a16="http://schemas.microsoft.com/office/drawing/2014/main" id="{7853494B-BB5C-4C93-8D4A-F2FCD9E150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12880" y="3725261"/>
            <a:ext cx="795499" cy="795499"/>
          </a:xfrm>
          <a:prstGeom prst="rect">
            <a:avLst/>
          </a:prstGeom>
          <a:noFill/>
        </p:spPr>
      </p:pic>
      <p:sp>
        <p:nvSpPr>
          <p:cNvPr id="19" name="TextBox 18">
            <a:extLst>
              <a:ext uri="{FF2B5EF4-FFF2-40B4-BE49-F238E27FC236}">
                <a16:creationId xmlns:a16="http://schemas.microsoft.com/office/drawing/2014/main" id="{E42402BF-B00B-4867-8053-13E2834F32A5}"/>
              </a:ext>
            </a:extLst>
          </p:cNvPr>
          <p:cNvSpPr txBox="1"/>
          <p:nvPr/>
        </p:nvSpPr>
        <p:spPr>
          <a:xfrm>
            <a:off x="3996651" y="3839158"/>
            <a:ext cx="914400" cy="600164"/>
          </a:xfrm>
          <a:prstGeom prst="rect">
            <a:avLst/>
          </a:prstGeom>
          <a:solidFill>
            <a:srgbClr val="99CC00"/>
          </a:solidFill>
          <a:ln w="19050">
            <a:solidFill>
              <a:schemeClr val="tx1"/>
            </a:solidFill>
          </a:ln>
        </p:spPr>
        <p:txBody>
          <a:bodyPr wrap="square" rtlCol="0">
            <a:spAutoFit/>
          </a:bodyPr>
          <a:lstStyle/>
          <a:p>
            <a:pPr algn="ctr"/>
            <a:r>
              <a:rPr lang="en-US" sz="1100" dirty="0">
                <a:solidFill>
                  <a:sysClr val="windowText" lastClr="000000"/>
                </a:solidFill>
              </a:rPr>
              <a:t>Object name with distance</a:t>
            </a:r>
            <a:endParaRPr lang="en-IN" sz="1100" dirty="0">
              <a:solidFill>
                <a:sysClr val="windowText" lastClr="000000"/>
              </a:solidFill>
            </a:endParaRPr>
          </a:p>
        </p:txBody>
      </p:sp>
      <p:sp>
        <p:nvSpPr>
          <p:cNvPr id="20" name="TextBox 19">
            <a:extLst>
              <a:ext uri="{FF2B5EF4-FFF2-40B4-BE49-F238E27FC236}">
                <a16:creationId xmlns:a16="http://schemas.microsoft.com/office/drawing/2014/main" id="{84403084-0026-42D4-B5CF-F794849E423B}"/>
              </a:ext>
            </a:extLst>
          </p:cNvPr>
          <p:cNvSpPr txBox="1"/>
          <p:nvPr/>
        </p:nvSpPr>
        <p:spPr>
          <a:xfrm rot="10800000" flipV="1">
            <a:off x="2855578" y="2355998"/>
            <a:ext cx="1118190" cy="253916"/>
          </a:xfrm>
          <a:prstGeom prst="rect">
            <a:avLst/>
          </a:prstGeom>
          <a:noFill/>
        </p:spPr>
        <p:txBody>
          <a:bodyPr wrap="square">
            <a:spAutoFit/>
          </a:bodyPr>
          <a:lstStyle/>
          <a:p>
            <a:pPr algn="ctr"/>
            <a:r>
              <a:rPr lang="en-US" sz="1050" b="1" dirty="0">
                <a:solidFill>
                  <a:schemeClr val="tx2">
                    <a:lumMod val="10000"/>
                  </a:schemeClr>
                </a:solidFill>
              </a:rPr>
              <a:t>Input image</a:t>
            </a:r>
            <a:endParaRPr lang="en-IN" sz="1050" b="1" dirty="0">
              <a:solidFill>
                <a:schemeClr val="tx2">
                  <a:lumMod val="10000"/>
                </a:schemeClr>
              </a:solidFill>
            </a:endParaRPr>
          </a:p>
        </p:txBody>
      </p:sp>
      <p:sp>
        <p:nvSpPr>
          <p:cNvPr id="21" name="TextBox 20">
            <a:extLst>
              <a:ext uri="{FF2B5EF4-FFF2-40B4-BE49-F238E27FC236}">
                <a16:creationId xmlns:a16="http://schemas.microsoft.com/office/drawing/2014/main" id="{CF7C5E25-7D2F-40D1-9235-AE51D9E12D7F}"/>
              </a:ext>
            </a:extLst>
          </p:cNvPr>
          <p:cNvSpPr txBox="1"/>
          <p:nvPr/>
        </p:nvSpPr>
        <p:spPr>
          <a:xfrm>
            <a:off x="4156034" y="2363214"/>
            <a:ext cx="1014199" cy="415498"/>
          </a:xfrm>
          <a:prstGeom prst="rect">
            <a:avLst/>
          </a:prstGeom>
          <a:noFill/>
        </p:spPr>
        <p:txBody>
          <a:bodyPr wrap="square">
            <a:spAutoFit/>
          </a:bodyPr>
          <a:lstStyle/>
          <a:p>
            <a:pPr algn="ctr"/>
            <a:r>
              <a:rPr lang="en-US" sz="1050" b="1" dirty="0">
                <a:solidFill>
                  <a:schemeClr val="tx2">
                    <a:lumMod val="10000"/>
                  </a:schemeClr>
                </a:solidFill>
              </a:rPr>
              <a:t>Dividing into regions</a:t>
            </a:r>
            <a:endParaRPr lang="en-IN" sz="1050" b="1" dirty="0">
              <a:solidFill>
                <a:schemeClr val="tx2">
                  <a:lumMod val="10000"/>
                </a:schemeClr>
              </a:solidFill>
            </a:endParaRPr>
          </a:p>
        </p:txBody>
      </p:sp>
      <p:sp>
        <p:nvSpPr>
          <p:cNvPr id="22" name="TextBox 21">
            <a:extLst>
              <a:ext uri="{FF2B5EF4-FFF2-40B4-BE49-F238E27FC236}">
                <a16:creationId xmlns:a16="http://schemas.microsoft.com/office/drawing/2014/main" id="{554CE836-4836-45F9-82DA-261CA56774AE}"/>
              </a:ext>
            </a:extLst>
          </p:cNvPr>
          <p:cNvSpPr txBox="1"/>
          <p:nvPr/>
        </p:nvSpPr>
        <p:spPr>
          <a:xfrm>
            <a:off x="5354277" y="2349680"/>
            <a:ext cx="1125363" cy="253916"/>
          </a:xfrm>
          <a:prstGeom prst="rect">
            <a:avLst/>
          </a:prstGeom>
          <a:noFill/>
        </p:spPr>
        <p:txBody>
          <a:bodyPr wrap="square">
            <a:spAutoFit/>
          </a:bodyPr>
          <a:lstStyle/>
          <a:p>
            <a:pPr algn="ctr"/>
            <a:r>
              <a:rPr lang="en-US" sz="1050" b="1" dirty="0">
                <a:solidFill>
                  <a:schemeClr val="tx1"/>
                </a:solidFill>
              </a:rPr>
              <a:t>Detect object</a:t>
            </a:r>
            <a:endParaRPr lang="en-IN" sz="1050" b="1" dirty="0">
              <a:solidFill>
                <a:schemeClr val="tx1"/>
              </a:solidFill>
            </a:endParaRPr>
          </a:p>
        </p:txBody>
      </p:sp>
      <p:sp>
        <p:nvSpPr>
          <p:cNvPr id="23" name="TextBox 22">
            <a:extLst>
              <a:ext uri="{FF2B5EF4-FFF2-40B4-BE49-F238E27FC236}">
                <a16:creationId xmlns:a16="http://schemas.microsoft.com/office/drawing/2014/main" id="{30A697C3-BCFE-4751-BC75-D48C1BF36AB9}"/>
              </a:ext>
            </a:extLst>
          </p:cNvPr>
          <p:cNvSpPr txBox="1"/>
          <p:nvPr/>
        </p:nvSpPr>
        <p:spPr>
          <a:xfrm>
            <a:off x="7051306" y="2622673"/>
            <a:ext cx="1118190" cy="415498"/>
          </a:xfrm>
          <a:prstGeom prst="rect">
            <a:avLst/>
          </a:prstGeom>
          <a:noFill/>
        </p:spPr>
        <p:txBody>
          <a:bodyPr wrap="square">
            <a:spAutoFit/>
          </a:bodyPr>
          <a:lstStyle/>
          <a:p>
            <a:pPr algn="ctr"/>
            <a:r>
              <a:rPr lang="en-US" sz="1050" b="1" dirty="0">
                <a:solidFill>
                  <a:schemeClr val="tx2">
                    <a:lumMod val="10000"/>
                  </a:schemeClr>
                </a:solidFill>
              </a:rPr>
              <a:t>Object Classification</a:t>
            </a:r>
            <a:endParaRPr lang="en-IN" sz="1050" b="1" dirty="0">
              <a:solidFill>
                <a:schemeClr val="tx2">
                  <a:lumMod val="10000"/>
                </a:schemeClr>
              </a:solidFill>
            </a:endParaRPr>
          </a:p>
        </p:txBody>
      </p:sp>
      <p:sp>
        <p:nvSpPr>
          <p:cNvPr id="24" name="TextBox 23">
            <a:extLst>
              <a:ext uri="{FF2B5EF4-FFF2-40B4-BE49-F238E27FC236}">
                <a16:creationId xmlns:a16="http://schemas.microsoft.com/office/drawing/2014/main" id="{3F2FBDBD-8BE8-474C-8DF2-D3E9749C5C38}"/>
              </a:ext>
            </a:extLst>
          </p:cNvPr>
          <p:cNvSpPr txBox="1"/>
          <p:nvPr/>
        </p:nvSpPr>
        <p:spPr>
          <a:xfrm>
            <a:off x="5892205" y="4635753"/>
            <a:ext cx="1118189" cy="415498"/>
          </a:xfrm>
          <a:prstGeom prst="rect">
            <a:avLst/>
          </a:prstGeom>
          <a:noFill/>
        </p:spPr>
        <p:txBody>
          <a:bodyPr wrap="square">
            <a:spAutoFit/>
          </a:bodyPr>
          <a:lstStyle/>
          <a:p>
            <a:pPr algn="ctr"/>
            <a:r>
              <a:rPr lang="en-US" sz="1050" b="1" dirty="0">
                <a:solidFill>
                  <a:schemeClr val="tx2">
                    <a:lumMod val="10000"/>
                  </a:schemeClr>
                </a:solidFill>
              </a:rPr>
              <a:t>Distance measurement</a:t>
            </a:r>
            <a:endParaRPr lang="en-IN" sz="1050" b="1" dirty="0">
              <a:solidFill>
                <a:schemeClr val="tx2">
                  <a:lumMod val="10000"/>
                </a:schemeClr>
              </a:solidFill>
            </a:endParaRPr>
          </a:p>
        </p:txBody>
      </p:sp>
      <p:pic>
        <p:nvPicPr>
          <p:cNvPr id="25" name="Graphic 24" descr="Add">
            <a:extLst>
              <a:ext uri="{FF2B5EF4-FFF2-40B4-BE49-F238E27FC236}">
                <a16:creationId xmlns:a16="http://schemas.microsoft.com/office/drawing/2014/main" id="{F6EE824B-6754-4E8A-B19A-51206A5F8E1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691478" y="4065546"/>
            <a:ext cx="226014" cy="226014"/>
          </a:xfrm>
          <a:prstGeom prst="rect">
            <a:avLst/>
          </a:prstGeom>
        </p:spPr>
      </p:pic>
      <p:cxnSp>
        <p:nvCxnSpPr>
          <p:cNvPr id="26" name="Straight Arrow Connector 25">
            <a:extLst>
              <a:ext uri="{FF2B5EF4-FFF2-40B4-BE49-F238E27FC236}">
                <a16:creationId xmlns:a16="http://schemas.microsoft.com/office/drawing/2014/main" id="{8266C1AE-D06B-4B78-94DA-562E01F3FAA2}"/>
              </a:ext>
            </a:extLst>
          </p:cNvPr>
          <p:cNvCxnSpPr/>
          <p:nvPr/>
        </p:nvCxnSpPr>
        <p:spPr>
          <a:xfrm>
            <a:off x="1353878" y="2083980"/>
            <a:ext cx="0" cy="3730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0D2BCA7-1799-40C6-9EF0-3885F1841A9B}"/>
              </a:ext>
            </a:extLst>
          </p:cNvPr>
          <p:cNvCxnSpPr/>
          <p:nvPr/>
        </p:nvCxnSpPr>
        <p:spPr>
          <a:xfrm>
            <a:off x="3820632" y="2005398"/>
            <a:ext cx="3354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69EC99F-FA53-4496-861D-6B4E86FC065A}"/>
              </a:ext>
            </a:extLst>
          </p:cNvPr>
          <p:cNvCxnSpPr/>
          <p:nvPr/>
        </p:nvCxnSpPr>
        <p:spPr>
          <a:xfrm>
            <a:off x="5059158" y="2022507"/>
            <a:ext cx="33540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D29B807-16CC-42F6-BC0C-CA83D0AB8B3C}"/>
              </a:ext>
            </a:extLst>
          </p:cNvPr>
          <p:cNvSpPr txBox="1"/>
          <p:nvPr/>
        </p:nvSpPr>
        <p:spPr>
          <a:xfrm>
            <a:off x="4064447" y="2862717"/>
            <a:ext cx="2211572" cy="253916"/>
          </a:xfrm>
          <a:prstGeom prst="rect">
            <a:avLst/>
          </a:prstGeom>
          <a:noFill/>
        </p:spPr>
        <p:txBody>
          <a:bodyPr wrap="square" rtlCol="0">
            <a:spAutoFit/>
          </a:bodyPr>
          <a:lstStyle/>
          <a:p>
            <a:r>
              <a:rPr lang="en-US" sz="1050" b="1" dirty="0"/>
              <a:t>Object detection</a:t>
            </a:r>
            <a:endParaRPr lang="en-IN" sz="1050" b="1" dirty="0"/>
          </a:p>
        </p:txBody>
      </p:sp>
      <p:cxnSp>
        <p:nvCxnSpPr>
          <p:cNvPr id="30" name="Straight Arrow Connector 29">
            <a:extLst>
              <a:ext uri="{FF2B5EF4-FFF2-40B4-BE49-F238E27FC236}">
                <a16:creationId xmlns:a16="http://schemas.microsoft.com/office/drawing/2014/main" id="{947B9089-E98F-4DBE-B5EE-0F864C342F49}"/>
              </a:ext>
            </a:extLst>
          </p:cNvPr>
          <p:cNvCxnSpPr/>
          <p:nvPr/>
        </p:nvCxnSpPr>
        <p:spPr>
          <a:xfrm>
            <a:off x="2296632" y="2083980"/>
            <a:ext cx="59438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5BE17C-BADB-4948-97F0-7AE8F52439C2}"/>
              </a:ext>
            </a:extLst>
          </p:cNvPr>
          <p:cNvCxnSpPr/>
          <p:nvPr/>
        </p:nvCxnSpPr>
        <p:spPr>
          <a:xfrm>
            <a:off x="6487225" y="2125662"/>
            <a:ext cx="59438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C05A10B-073A-4885-868C-AC9BD904F561}"/>
              </a:ext>
            </a:extLst>
          </p:cNvPr>
          <p:cNvCxnSpPr>
            <a:cxnSpLocks/>
            <a:stCxn id="23" idx="2"/>
          </p:cNvCxnSpPr>
          <p:nvPr/>
        </p:nvCxnSpPr>
        <p:spPr>
          <a:xfrm>
            <a:off x="7610401" y="3038171"/>
            <a:ext cx="1" cy="110820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E67D5D8-B84F-4486-9A94-962EC18EA6EC}"/>
              </a:ext>
            </a:extLst>
          </p:cNvPr>
          <p:cNvCxnSpPr>
            <a:cxnSpLocks/>
          </p:cNvCxnSpPr>
          <p:nvPr/>
        </p:nvCxnSpPr>
        <p:spPr>
          <a:xfrm flipH="1" flipV="1">
            <a:off x="7051307" y="4123010"/>
            <a:ext cx="578438" cy="16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B7F6EB8-22D2-4ECE-89CC-3B0973DDBF90}"/>
              </a:ext>
            </a:extLst>
          </p:cNvPr>
          <p:cNvCxnSpPr>
            <a:cxnSpLocks/>
          </p:cNvCxnSpPr>
          <p:nvPr/>
        </p:nvCxnSpPr>
        <p:spPr>
          <a:xfrm flipH="1" flipV="1">
            <a:off x="5154895" y="4146698"/>
            <a:ext cx="578438" cy="1623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960A3804-B4D3-4A3E-83C5-58003FBD1C13}"/>
              </a:ext>
            </a:extLst>
          </p:cNvPr>
          <p:cNvSpPr txBox="1"/>
          <p:nvPr/>
        </p:nvSpPr>
        <p:spPr>
          <a:xfrm>
            <a:off x="550085" y="158955"/>
            <a:ext cx="5839101" cy="646331"/>
          </a:xfrm>
          <a:prstGeom prst="rect">
            <a:avLst/>
          </a:prstGeom>
          <a:noFill/>
        </p:spPr>
        <p:txBody>
          <a:bodyPr wrap="square">
            <a:spAutoFit/>
          </a:bodyPr>
          <a:lstStyle/>
          <a:p>
            <a:r>
              <a:rPr lang="en-IN" sz="3600" b="1" dirty="0">
                <a:solidFill>
                  <a:srgbClr val="77063F"/>
                </a:solidFill>
                <a:latin typeface="Gadugi" panose="020B0502040204020203" pitchFamily="34" charset="0"/>
                <a:ea typeface="Gadugi" panose="020B0502040204020203" pitchFamily="34" charset="0"/>
              </a:rPr>
              <a:t>ARCHITECTURE DIAGRAM</a:t>
            </a:r>
          </a:p>
        </p:txBody>
      </p:sp>
      <p:sp>
        <p:nvSpPr>
          <p:cNvPr id="36" name="TextBox 35">
            <a:extLst>
              <a:ext uri="{FF2B5EF4-FFF2-40B4-BE49-F238E27FC236}">
                <a16:creationId xmlns:a16="http://schemas.microsoft.com/office/drawing/2014/main" id="{DCCB52B5-A804-48B7-8ECE-D5589827ECA0}"/>
              </a:ext>
            </a:extLst>
          </p:cNvPr>
          <p:cNvSpPr txBox="1"/>
          <p:nvPr/>
        </p:nvSpPr>
        <p:spPr>
          <a:xfrm>
            <a:off x="686377" y="3792473"/>
            <a:ext cx="1655974" cy="253916"/>
          </a:xfrm>
          <a:prstGeom prst="rect">
            <a:avLst/>
          </a:prstGeom>
          <a:noFill/>
        </p:spPr>
        <p:txBody>
          <a:bodyPr wrap="square" rtlCol="0">
            <a:spAutoFit/>
          </a:bodyPr>
          <a:lstStyle/>
          <a:p>
            <a:r>
              <a:rPr lang="en-US" sz="1050" b="1" dirty="0"/>
              <a:t>Reading Input image</a:t>
            </a:r>
            <a:endParaRPr lang="en-IN" sz="1050" b="1" dirty="0"/>
          </a:p>
        </p:txBody>
      </p:sp>
      <p:sp>
        <p:nvSpPr>
          <p:cNvPr id="37" name="TextBox 36">
            <a:extLst>
              <a:ext uri="{FF2B5EF4-FFF2-40B4-BE49-F238E27FC236}">
                <a16:creationId xmlns:a16="http://schemas.microsoft.com/office/drawing/2014/main" id="{CECCBB7D-3B18-4324-BEBC-E0E3EA939501}"/>
              </a:ext>
            </a:extLst>
          </p:cNvPr>
          <p:cNvSpPr txBox="1"/>
          <p:nvPr/>
        </p:nvSpPr>
        <p:spPr>
          <a:xfrm>
            <a:off x="3467039" y="4758863"/>
            <a:ext cx="1582130" cy="253916"/>
          </a:xfrm>
          <a:prstGeom prst="rect">
            <a:avLst/>
          </a:prstGeom>
          <a:noFill/>
        </p:spPr>
        <p:txBody>
          <a:bodyPr wrap="square" rtlCol="0">
            <a:spAutoFit/>
          </a:bodyPr>
          <a:lstStyle/>
          <a:p>
            <a:r>
              <a:rPr lang="en-US" sz="1050" b="1" dirty="0"/>
              <a:t>Output voice</a:t>
            </a:r>
            <a:endParaRPr lang="en-IN" sz="1050" b="1" dirty="0"/>
          </a:p>
        </p:txBody>
      </p:sp>
      <p:sp>
        <p:nvSpPr>
          <p:cNvPr id="38" name="Google Shape;123;p17">
            <a:extLst>
              <a:ext uri="{FF2B5EF4-FFF2-40B4-BE49-F238E27FC236}">
                <a16:creationId xmlns:a16="http://schemas.microsoft.com/office/drawing/2014/main" id="{4E2FE38E-6ADC-4606-B658-AD658AA0F792}"/>
              </a:ext>
            </a:extLst>
          </p:cNvPr>
          <p:cNvSpPr txBox="1">
            <a:spLocks noGrp="1"/>
          </p:cNvSpPr>
          <p:nvPr>
            <p:ph type="sldNum" idx="12"/>
          </p:nvPr>
        </p:nvSpPr>
        <p:spPr>
          <a:xfrm>
            <a:off x="8480584" y="4749900"/>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dirty="0"/>
          </a:p>
        </p:txBody>
      </p:sp>
      <p:pic>
        <p:nvPicPr>
          <p:cNvPr id="42" name="Picture 41">
            <a:extLst>
              <a:ext uri="{FF2B5EF4-FFF2-40B4-BE49-F238E27FC236}">
                <a16:creationId xmlns:a16="http://schemas.microsoft.com/office/drawing/2014/main" id="{5DEF5F42-4042-4BCC-A30B-29BBEBD9AC08}"/>
              </a:ext>
            </a:extLst>
          </p:cNvPr>
          <p:cNvPicPr/>
          <p:nvPr/>
        </p:nvPicPr>
        <p:blipFill>
          <a:blip r:embed="rId12">
            <a:extLst>
              <a:ext uri="{28A0092B-C50C-407E-A947-70E740481C1C}">
                <a14:useLocalDpi xmlns:a14="http://schemas.microsoft.com/office/drawing/2010/main" val="0"/>
              </a:ext>
            </a:extLst>
          </a:blip>
          <a:stretch>
            <a:fillRect/>
          </a:stretch>
        </p:blipFill>
        <p:spPr>
          <a:xfrm flipH="1">
            <a:off x="7232344" y="1683603"/>
            <a:ext cx="756113" cy="793035"/>
          </a:xfrm>
          <a:prstGeom prst="rect">
            <a:avLst/>
          </a:prstGeom>
        </p:spPr>
      </p:pic>
    </p:spTree>
    <p:extLst>
      <p:ext uri="{BB962C8B-B14F-4D97-AF65-F5344CB8AC3E}">
        <p14:creationId xmlns:p14="http://schemas.microsoft.com/office/powerpoint/2010/main" val="1243551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2" name="Picture 2" descr="159 Blind Disabilities Photos - Free &amp; Royalty-Free Stock Photos from  Dreamstime">
            <a:extLst>
              <a:ext uri="{FF2B5EF4-FFF2-40B4-BE49-F238E27FC236}">
                <a16:creationId xmlns:a16="http://schemas.microsoft.com/office/drawing/2014/main" id="{C4FCF50C-5D66-4FF2-8D07-D5BC045F21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9"/>
          <a:stretch/>
        </p:blipFill>
        <p:spPr bwMode="auto">
          <a:xfrm>
            <a:off x="4050343" y="0"/>
            <a:ext cx="4756704"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66;p21">
            <a:extLst>
              <a:ext uri="{FF2B5EF4-FFF2-40B4-BE49-F238E27FC236}">
                <a16:creationId xmlns:a16="http://schemas.microsoft.com/office/drawing/2014/main" id="{80EF901A-9E85-402D-BB9E-40A5BD870A29}"/>
              </a:ext>
            </a:extLst>
          </p:cNvPr>
          <p:cNvSpPr/>
          <p:nvPr/>
        </p:nvSpPr>
        <p:spPr>
          <a:xfrm>
            <a:off x="7366595" y="0"/>
            <a:ext cx="1777412" cy="5143500"/>
          </a:xfrm>
          <a:custGeom>
            <a:avLst/>
            <a:gdLst/>
            <a:ahLst/>
            <a:cxnLst/>
            <a:rect l="l" t="t" r="r" b="b"/>
            <a:pathLst>
              <a:path w="2369883" h="6858000" extrusionOk="0">
                <a:moveTo>
                  <a:pt x="0" y="0"/>
                </a:moveTo>
                <a:cubicBezTo>
                  <a:pt x="1144905" y="1173671"/>
                  <a:pt x="1850327" y="2777998"/>
                  <a:pt x="1850327" y="4547172"/>
                </a:cubicBezTo>
                <a:cubicBezTo>
                  <a:pt x="1851215" y="5336680"/>
                  <a:pt x="1708277" y="6119749"/>
                  <a:pt x="1428432" y="6858000"/>
                </a:cubicBezTo>
                <a:lnTo>
                  <a:pt x="2369883" y="6858000"/>
                </a:lnTo>
                <a:lnTo>
                  <a:pt x="2369883" y="0"/>
                </a:lnTo>
                <a:close/>
              </a:path>
            </a:pathLst>
          </a:custGeom>
          <a:gradFill>
            <a:gsLst>
              <a:gs pos="0">
                <a:schemeClr val="accent3"/>
              </a:gs>
              <a:gs pos="100000">
                <a:schemeClr val="accent4"/>
              </a:gs>
            </a:gsLst>
            <a:lin ang="5400012" scaled="0"/>
          </a:gradFill>
          <a:ln>
            <a:noFill/>
          </a:ln>
          <a:effectLst>
            <a:outerShdw blurRad="214313" algn="bl" rotWithShape="0">
              <a:schemeClr val="dk1">
                <a:alpha val="35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4" name="Google Shape;167;p21">
            <a:extLst>
              <a:ext uri="{FF2B5EF4-FFF2-40B4-BE49-F238E27FC236}">
                <a16:creationId xmlns:a16="http://schemas.microsoft.com/office/drawing/2014/main" id="{5B23B758-000C-4297-A27E-EA4E6A421B35}"/>
              </a:ext>
            </a:extLst>
          </p:cNvPr>
          <p:cNvSpPr/>
          <p:nvPr/>
        </p:nvSpPr>
        <p:spPr>
          <a:xfrm>
            <a:off x="7765453" y="0"/>
            <a:ext cx="1378552" cy="1394079"/>
          </a:xfrm>
          <a:custGeom>
            <a:avLst/>
            <a:gdLst/>
            <a:ahLst/>
            <a:cxnLst/>
            <a:rect l="l" t="t" r="r" b="b"/>
            <a:pathLst>
              <a:path w="1838070" h="1858772" extrusionOk="0">
                <a:moveTo>
                  <a:pt x="1838071" y="1858772"/>
                </a:moveTo>
                <a:lnTo>
                  <a:pt x="1838071" y="0"/>
                </a:lnTo>
                <a:lnTo>
                  <a:pt x="0" y="0"/>
                </a:lnTo>
                <a:cubicBezTo>
                  <a:pt x="731393" y="489734"/>
                  <a:pt x="1356551" y="1121924"/>
                  <a:pt x="1838071" y="1858772"/>
                </a:cubicBezTo>
                <a:close/>
              </a:path>
            </a:pathLst>
          </a:custGeom>
          <a:gradFill>
            <a:gsLst>
              <a:gs pos="0">
                <a:schemeClr val="accent4"/>
              </a:gs>
              <a:gs pos="100000">
                <a:schemeClr val="accent5"/>
              </a:gs>
            </a:gsLst>
            <a:lin ang="5400012" scaled="0"/>
          </a:gradFill>
          <a:ln>
            <a:noFill/>
          </a:ln>
          <a:effectLst>
            <a:outerShdw blurRad="214313" algn="bl" rotWithShape="0">
              <a:schemeClr val="dk1">
                <a:alpha val="30000"/>
              </a:scheme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a:latin typeface="Calibri"/>
              <a:ea typeface="Calibri"/>
              <a:cs typeface="Calibri"/>
              <a:sym typeface="Calibri"/>
            </a:endParaRPr>
          </a:p>
        </p:txBody>
      </p:sp>
      <p:sp>
        <p:nvSpPr>
          <p:cNvPr id="5" name="Google Shape;170;p21">
            <a:extLst>
              <a:ext uri="{FF2B5EF4-FFF2-40B4-BE49-F238E27FC236}">
                <a16:creationId xmlns:a16="http://schemas.microsoft.com/office/drawing/2014/main" id="{1A4B8A84-E16F-4DBB-B474-6C09C325518D}"/>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sp>
        <p:nvSpPr>
          <p:cNvPr id="6" name="Moon 5">
            <a:extLst>
              <a:ext uri="{FF2B5EF4-FFF2-40B4-BE49-F238E27FC236}">
                <a16:creationId xmlns:a16="http://schemas.microsoft.com/office/drawing/2014/main" id="{4657AD58-A5F0-4337-B42D-DB81501B3EE9}"/>
              </a:ext>
            </a:extLst>
          </p:cNvPr>
          <p:cNvSpPr/>
          <p:nvPr/>
        </p:nvSpPr>
        <p:spPr>
          <a:xfrm rot="10372594">
            <a:off x="4125778" y="-89450"/>
            <a:ext cx="1183075" cy="5179584"/>
          </a:xfrm>
          <a:prstGeom prst="moon">
            <a:avLst>
              <a:gd name="adj" fmla="val 52183"/>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072EE743-6C6C-468B-90D5-D7AA031CBBD5}"/>
              </a:ext>
            </a:extLst>
          </p:cNvPr>
          <p:cNvSpPr/>
          <p:nvPr/>
        </p:nvSpPr>
        <p:spPr>
          <a:xfrm>
            <a:off x="3958343" y="354419"/>
            <a:ext cx="507331" cy="47890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2AD20854-20DB-4592-A417-5C62E8EE661F}"/>
              </a:ext>
            </a:extLst>
          </p:cNvPr>
          <p:cNvSpPr/>
          <p:nvPr/>
        </p:nvSpPr>
        <p:spPr>
          <a:xfrm>
            <a:off x="4182139" y="697039"/>
            <a:ext cx="550159" cy="42789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EADD39C2-8210-4D8D-9A8A-D6FEE85ADC6B}"/>
              </a:ext>
            </a:extLst>
          </p:cNvPr>
          <p:cNvSpPr/>
          <p:nvPr/>
        </p:nvSpPr>
        <p:spPr>
          <a:xfrm>
            <a:off x="4408967" y="4898065"/>
            <a:ext cx="163032" cy="13467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itle 9">
            <a:extLst>
              <a:ext uri="{FF2B5EF4-FFF2-40B4-BE49-F238E27FC236}">
                <a16:creationId xmlns:a16="http://schemas.microsoft.com/office/drawing/2014/main" id="{28982E5E-98C9-4B5E-9CC5-695D94D41C7F}"/>
              </a:ext>
            </a:extLst>
          </p:cNvPr>
          <p:cNvSpPr>
            <a:spLocks noGrp="1"/>
          </p:cNvSpPr>
          <p:nvPr>
            <p:ph type="title"/>
          </p:nvPr>
        </p:nvSpPr>
        <p:spPr>
          <a:xfrm>
            <a:off x="730958" y="830480"/>
            <a:ext cx="6962100" cy="396300"/>
          </a:xfrm>
        </p:spPr>
        <p:txBody>
          <a:bodyPr/>
          <a:lstStyle/>
          <a:p>
            <a:r>
              <a:rPr lang="en-IN" sz="3600" b="1" dirty="0">
                <a:latin typeface="Gadugi" panose="020B0502040204020203" pitchFamily="34" charset="0"/>
                <a:ea typeface="Gadugi" panose="020B0502040204020203" pitchFamily="34" charset="0"/>
              </a:rPr>
              <a:t>LIST OF MODULES</a:t>
            </a:r>
            <a:endParaRPr lang="en-IN" sz="3600" dirty="0"/>
          </a:p>
        </p:txBody>
      </p:sp>
      <p:sp>
        <p:nvSpPr>
          <p:cNvPr id="11" name="Google Shape;169;p21">
            <a:extLst>
              <a:ext uri="{FF2B5EF4-FFF2-40B4-BE49-F238E27FC236}">
                <a16:creationId xmlns:a16="http://schemas.microsoft.com/office/drawing/2014/main" id="{37873FFD-A605-4106-8BC0-560EBD660837}"/>
              </a:ext>
            </a:extLst>
          </p:cNvPr>
          <p:cNvSpPr txBox="1">
            <a:spLocks noGrp="1"/>
          </p:cNvSpPr>
          <p:nvPr>
            <p:ph type="body" idx="1"/>
          </p:nvPr>
        </p:nvSpPr>
        <p:spPr>
          <a:xfrm>
            <a:off x="1467268" y="1610692"/>
            <a:ext cx="3352500" cy="1779300"/>
          </a:xfrm>
          <a:prstGeom prst="rect">
            <a:avLst/>
          </a:prstGeom>
        </p:spPr>
        <p:txBody>
          <a:bodyPr spcFirstLastPara="1" wrap="square" lIns="0" tIns="0" rIns="0" bIns="0" anchor="t" anchorCtr="0">
            <a:noAutofit/>
          </a:bodyPr>
          <a:lstStyle/>
          <a:p>
            <a:pPr marL="0" indent="0">
              <a:lnSpc>
                <a:spcPct val="150000"/>
              </a:lnSpc>
              <a:spcAft>
                <a:spcPts val="800"/>
              </a:spcAft>
              <a:buNone/>
            </a:pPr>
            <a:r>
              <a:rPr lang="en-US" b="1" dirty="0">
                <a:latin typeface="+mj-lt"/>
              </a:rPr>
              <a:t>1. Reading input image</a:t>
            </a:r>
            <a:br>
              <a:rPr lang="en-US" b="1" dirty="0">
                <a:latin typeface="+mj-lt"/>
              </a:rPr>
            </a:br>
            <a:r>
              <a:rPr lang="en-US" b="1" dirty="0">
                <a:latin typeface="+mj-lt"/>
              </a:rPr>
              <a:t>2. Object detection</a:t>
            </a:r>
            <a:br>
              <a:rPr lang="en-US" b="1" dirty="0">
                <a:latin typeface="+mj-lt"/>
              </a:rPr>
            </a:br>
            <a:r>
              <a:rPr lang="en-US" b="1" dirty="0">
                <a:latin typeface="+mj-lt"/>
              </a:rPr>
              <a:t>3. Object classification</a:t>
            </a:r>
            <a:br>
              <a:rPr lang="en-US" b="1" dirty="0">
                <a:latin typeface="+mj-lt"/>
              </a:rPr>
            </a:br>
            <a:r>
              <a:rPr lang="en-US" b="1" dirty="0">
                <a:latin typeface="+mj-lt"/>
              </a:rPr>
              <a:t>4. Distance calculation</a:t>
            </a:r>
            <a:br>
              <a:rPr lang="en-US" b="1" dirty="0">
                <a:latin typeface="+mj-lt"/>
              </a:rPr>
            </a:br>
            <a:r>
              <a:rPr lang="en-US" b="1" dirty="0">
                <a:latin typeface="+mj-lt"/>
              </a:rPr>
              <a:t>5. Output voice</a:t>
            </a:r>
          </a:p>
          <a:p>
            <a:pPr marL="0" indent="0">
              <a:lnSpc>
                <a:spcPct val="150000"/>
              </a:lnSpc>
              <a:spcAft>
                <a:spcPts val="800"/>
              </a:spcAft>
              <a:buNone/>
            </a:pPr>
            <a:endParaRPr lang="en-US" b="1" dirty="0">
              <a:latin typeface="+mj-lt"/>
            </a:endParaRPr>
          </a:p>
          <a:p>
            <a:pPr marL="0" lvl="0" indent="0" algn="l" rtl="0">
              <a:spcBef>
                <a:spcPts val="0"/>
              </a:spcBef>
              <a:spcAft>
                <a:spcPts val="800"/>
              </a:spcAft>
              <a:buNone/>
            </a:pPr>
            <a:endParaRPr sz="2000" dirty="0"/>
          </a:p>
        </p:txBody>
      </p:sp>
    </p:spTree>
    <p:extLst>
      <p:ext uri="{BB962C8B-B14F-4D97-AF65-F5344CB8AC3E}">
        <p14:creationId xmlns:p14="http://schemas.microsoft.com/office/powerpoint/2010/main" val="934582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Google Shape;123;p17">
            <a:extLst>
              <a:ext uri="{FF2B5EF4-FFF2-40B4-BE49-F238E27FC236}">
                <a16:creationId xmlns:a16="http://schemas.microsoft.com/office/drawing/2014/main" id="{4A7E221B-4010-4B66-8CEE-275DC48A6372}"/>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sp>
        <p:nvSpPr>
          <p:cNvPr id="3" name="TextBox 2">
            <a:extLst>
              <a:ext uri="{FF2B5EF4-FFF2-40B4-BE49-F238E27FC236}">
                <a16:creationId xmlns:a16="http://schemas.microsoft.com/office/drawing/2014/main" id="{3B827A8C-788E-4AF5-9797-A5B6FA258DDC}"/>
              </a:ext>
            </a:extLst>
          </p:cNvPr>
          <p:cNvSpPr txBox="1"/>
          <p:nvPr/>
        </p:nvSpPr>
        <p:spPr>
          <a:xfrm>
            <a:off x="264042" y="598482"/>
            <a:ext cx="5853223" cy="590931"/>
          </a:xfrm>
          <a:prstGeom prst="rect">
            <a:avLst/>
          </a:prstGeom>
          <a:noFill/>
        </p:spPr>
        <p:txBody>
          <a:bodyPr wrap="square">
            <a:spAutoFit/>
          </a:bodyPr>
          <a:lstStyle/>
          <a:p>
            <a:pPr>
              <a:lnSpc>
                <a:spcPct val="90000"/>
              </a:lnSpc>
              <a:defRPr/>
            </a:pPr>
            <a:r>
              <a:rPr lang="en-US" sz="3600" b="1" i="0" dirty="0">
                <a:solidFill>
                  <a:srgbClr val="77063F"/>
                </a:solidFill>
                <a:effectLst/>
                <a:latin typeface="Gadugi" panose="020B0502040204020203" pitchFamily="34" charset="0"/>
                <a:ea typeface="Gadugi" panose="020B0502040204020203" pitchFamily="34" charset="0"/>
                <a:cs typeface="Times New Roman" panose="02020603050405020304" pitchFamily="18" charset="0"/>
              </a:rPr>
              <a:t>READING INPUT IMAGE </a:t>
            </a:r>
            <a:endParaRPr lang="en-US" sz="3600" b="1" dirty="0">
              <a:ln>
                <a:solidFill>
                  <a:schemeClr val="bg1"/>
                </a:solidFill>
              </a:ln>
              <a:solidFill>
                <a:srgbClr val="77063F"/>
              </a:solidFill>
              <a:latin typeface="Gadugi" panose="020B0502040204020203" pitchFamily="34" charset="0"/>
              <a:ea typeface="Gadugi" panose="020B0502040204020203" pitchFamily="34" charset="0"/>
              <a:cs typeface="Times New Roman" panose="02020603050405020304" pitchFamily="18" charset="0"/>
            </a:endParaRPr>
          </a:p>
        </p:txBody>
      </p:sp>
      <p:sp>
        <p:nvSpPr>
          <p:cNvPr id="4" name="Text Placeholder 2">
            <a:extLst>
              <a:ext uri="{FF2B5EF4-FFF2-40B4-BE49-F238E27FC236}">
                <a16:creationId xmlns:a16="http://schemas.microsoft.com/office/drawing/2014/main" id="{4F79215F-E4C3-4E0E-AA94-6D0082F11714}"/>
              </a:ext>
            </a:extLst>
          </p:cNvPr>
          <p:cNvSpPr>
            <a:spLocks noGrp="1"/>
          </p:cNvSpPr>
          <p:nvPr>
            <p:ph type="body" idx="1"/>
          </p:nvPr>
        </p:nvSpPr>
        <p:spPr>
          <a:xfrm>
            <a:off x="736570" y="1400277"/>
            <a:ext cx="6962100" cy="2895300"/>
          </a:xfrm>
        </p:spPr>
        <p:txBody>
          <a:bodyPr/>
          <a:lstStyle/>
          <a:p>
            <a:pPr marL="76200" indent="0">
              <a:spcAft>
                <a:spcPts val="800"/>
              </a:spcAft>
              <a:buNone/>
            </a:pPr>
            <a:r>
              <a:rPr lang="en-IN" sz="2000" dirty="0">
                <a:effectLst/>
                <a:latin typeface="+mj-lt"/>
                <a:ea typeface="Calibri" panose="020F0502020204030204" pitchFamily="34" charset="0"/>
                <a:cs typeface="Times New Roman" panose="02020603050405020304" pitchFamily="18" charset="0"/>
              </a:rPr>
              <a:t>This module basically performs two major steps,</a:t>
            </a:r>
          </a:p>
          <a:p>
            <a:pPr marL="742950" lvl="1" indent="-285750">
              <a:buFont typeface="Wingdings" panose="05000000000000000000" pitchFamily="2" charset="2"/>
              <a:buChar char=""/>
            </a:pPr>
            <a:r>
              <a:rPr lang="en-IN" sz="2000" dirty="0">
                <a:effectLst/>
                <a:latin typeface="+mj-lt"/>
                <a:ea typeface="Calibri" panose="020F0502020204030204" pitchFamily="34" charset="0"/>
                <a:cs typeface="Times New Roman" panose="02020603050405020304" pitchFamily="18" charset="0"/>
              </a:rPr>
              <a:t>Capturing live video</a:t>
            </a:r>
          </a:p>
          <a:p>
            <a:pPr marL="742950" lvl="1" indent="-285750">
              <a:spcAft>
                <a:spcPts val="800"/>
              </a:spcAft>
              <a:buFont typeface="Wingdings" panose="05000000000000000000" pitchFamily="2" charset="2"/>
              <a:buChar char=""/>
            </a:pPr>
            <a:r>
              <a:rPr lang="en-IN" sz="2000" dirty="0">
                <a:effectLst/>
                <a:latin typeface="+mj-lt"/>
                <a:ea typeface="Calibri" panose="020F0502020204030204" pitchFamily="34" charset="0"/>
                <a:cs typeface="Times New Roman" panose="02020603050405020304" pitchFamily="18" charset="0"/>
              </a:rPr>
              <a:t>Converting video to frames</a:t>
            </a:r>
          </a:p>
          <a:p>
            <a:pPr indent="457200">
              <a:spcAft>
                <a:spcPts val="800"/>
              </a:spcAft>
            </a:pPr>
            <a:r>
              <a:rPr lang="en-IN" sz="2000" dirty="0">
                <a:effectLst/>
                <a:latin typeface="+mj-lt"/>
                <a:ea typeface="Calibri" panose="020F0502020204030204" pitchFamily="34" charset="0"/>
                <a:cs typeface="Times New Roman" panose="02020603050405020304" pitchFamily="18" charset="0"/>
              </a:rPr>
              <a:t>The live video will be captured from the camera hold by the user.</a:t>
            </a:r>
            <a:r>
              <a:rPr lang="en-IN" sz="2000" dirty="0">
                <a:solidFill>
                  <a:srgbClr val="000000"/>
                </a:solidFill>
                <a:latin typeface="+mj-lt"/>
                <a:ea typeface="Calibri" panose="020F0502020204030204" pitchFamily="34" charset="0"/>
                <a:cs typeface="Times New Roman" panose="02020603050405020304" pitchFamily="18" charset="0"/>
              </a:rPr>
              <a:t> C</a:t>
            </a:r>
            <a:r>
              <a:rPr lang="en-IN" sz="2000" dirty="0">
                <a:solidFill>
                  <a:srgbClr val="000000"/>
                </a:solidFill>
                <a:effectLst/>
                <a:latin typeface="+mj-lt"/>
                <a:ea typeface="Calibri" panose="020F0502020204030204" pitchFamily="34" charset="0"/>
                <a:cs typeface="Times New Roman" panose="02020603050405020304" pitchFamily="18" charset="0"/>
              </a:rPr>
              <a:t>apturing live video will be converted to numerous numbers of frames. Those frames will be given as input sequence. </a:t>
            </a:r>
            <a:endParaRPr lang="en-IN" sz="2000" dirty="0">
              <a:effectLst/>
              <a:latin typeface="+mj-lt"/>
              <a:ea typeface="Calibri" panose="020F0502020204030204" pitchFamily="34" charset="0"/>
              <a:cs typeface="Times New Roman" panose="02020603050405020304" pitchFamily="18" charset="0"/>
            </a:endParaRPr>
          </a:p>
          <a:p>
            <a:pPr marL="76200" indent="0">
              <a:buNone/>
            </a:pPr>
            <a:endParaRPr lang="en-IN" dirty="0"/>
          </a:p>
        </p:txBody>
      </p:sp>
    </p:spTree>
    <p:extLst>
      <p:ext uri="{BB962C8B-B14F-4D97-AF65-F5344CB8AC3E}">
        <p14:creationId xmlns:p14="http://schemas.microsoft.com/office/powerpoint/2010/main" val="1869461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Google Shape;123;p17">
            <a:extLst>
              <a:ext uri="{FF2B5EF4-FFF2-40B4-BE49-F238E27FC236}">
                <a16:creationId xmlns:a16="http://schemas.microsoft.com/office/drawing/2014/main" id="{B347592B-3986-470F-87E9-37F6E306B5DF}"/>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3" name="Google Shape;224;p26">
            <a:extLst>
              <a:ext uri="{FF2B5EF4-FFF2-40B4-BE49-F238E27FC236}">
                <a16:creationId xmlns:a16="http://schemas.microsoft.com/office/drawing/2014/main" id="{EE8B19E7-F6AF-4714-9B6E-A54CDA01B514}"/>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15</a:t>
            </a:fld>
            <a:endParaRPr lang="en"/>
          </a:p>
        </p:txBody>
      </p:sp>
      <p:sp>
        <p:nvSpPr>
          <p:cNvPr id="4" name="Google Shape;123;p17">
            <a:extLst>
              <a:ext uri="{FF2B5EF4-FFF2-40B4-BE49-F238E27FC236}">
                <a16:creationId xmlns:a16="http://schemas.microsoft.com/office/drawing/2014/main" id="{A41223CC-E303-410B-A8C9-2B189E2DA427}"/>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15</a:t>
            </a:fld>
            <a:endParaRPr lang="en"/>
          </a:p>
        </p:txBody>
      </p:sp>
      <p:sp>
        <p:nvSpPr>
          <p:cNvPr id="5" name="TextBox 4">
            <a:extLst>
              <a:ext uri="{FF2B5EF4-FFF2-40B4-BE49-F238E27FC236}">
                <a16:creationId xmlns:a16="http://schemas.microsoft.com/office/drawing/2014/main" id="{A90AF6E5-B151-463E-AA35-8655B77BC89B}"/>
              </a:ext>
            </a:extLst>
          </p:cNvPr>
          <p:cNvSpPr txBox="1"/>
          <p:nvPr/>
        </p:nvSpPr>
        <p:spPr>
          <a:xfrm>
            <a:off x="256954" y="471604"/>
            <a:ext cx="5293241" cy="1061829"/>
          </a:xfrm>
          <a:prstGeom prst="rect">
            <a:avLst/>
          </a:prstGeom>
          <a:noFill/>
        </p:spPr>
        <p:txBody>
          <a:bodyPr wrap="square">
            <a:spAutoFit/>
          </a:bodyPr>
          <a:lstStyle/>
          <a:p>
            <a:pPr>
              <a:lnSpc>
                <a:spcPct val="90000"/>
              </a:lnSpc>
              <a:defRPr/>
            </a:pPr>
            <a:r>
              <a:rPr lang="en-IN" sz="3600" b="1" dirty="0">
                <a:solidFill>
                  <a:srgbClr val="77063F"/>
                </a:solidFill>
                <a:latin typeface="Gadugi" panose="020B0502040204020203" pitchFamily="34" charset="0"/>
                <a:ea typeface="Gadugi" panose="020B0502040204020203" pitchFamily="34" charset="0"/>
              </a:rPr>
              <a:t>OBJECT DETECTION </a:t>
            </a:r>
            <a:r>
              <a:rPr lang="en-IN" sz="3600" b="1" dirty="0">
                <a:solidFill>
                  <a:srgbClr val="77063F"/>
                </a:solidFill>
                <a:latin typeface="Times New Roman" panose="02020603050405020304" pitchFamily="18" charset="0"/>
                <a:ea typeface="Calibri" panose="020F0502020204030204" pitchFamily="34" charset="0"/>
              </a:rPr>
              <a:t> </a:t>
            </a:r>
          </a:p>
          <a:p>
            <a:pPr>
              <a:lnSpc>
                <a:spcPct val="90000"/>
              </a:lnSpc>
              <a:defRPr/>
            </a:pPr>
            <a:endParaRPr lang="en-US" sz="3400" b="1" dirty="0">
              <a:ln>
                <a:solidFill>
                  <a:schemeClr val="bg1"/>
                </a:solidFill>
              </a:ln>
              <a:solidFill>
                <a:srgbClr val="77063F"/>
              </a:solidFill>
              <a:latin typeface="Gadugi" panose="020B0502040204020203" pitchFamily="34" charset="0"/>
              <a:ea typeface="Gadugi" panose="020B0502040204020203" pitchFamily="34" charset="0"/>
              <a:cs typeface="Times New Roman" panose="02020603050405020304" pitchFamily="18" charset="0"/>
            </a:endParaRPr>
          </a:p>
        </p:txBody>
      </p:sp>
      <p:sp>
        <p:nvSpPr>
          <p:cNvPr id="6" name="Text Placeholder 2">
            <a:extLst>
              <a:ext uri="{FF2B5EF4-FFF2-40B4-BE49-F238E27FC236}">
                <a16:creationId xmlns:a16="http://schemas.microsoft.com/office/drawing/2014/main" id="{A2C4D1F5-3FCB-49A5-9D95-27FD68A2F612}"/>
              </a:ext>
            </a:extLst>
          </p:cNvPr>
          <p:cNvSpPr txBox="1">
            <a:spLocks/>
          </p:cNvSpPr>
          <p:nvPr/>
        </p:nvSpPr>
        <p:spPr>
          <a:xfrm>
            <a:off x="847011" y="1245681"/>
            <a:ext cx="7581064" cy="289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pPr>
            <a:r>
              <a:rPr lang="en-IN" sz="2000" dirty="0">
                <a:effectLst/>
                <a:ea typeface="Calibri" panose="020F0502020204030204" pitchFamily="34" charset="0"/>
                <a:cs typeface="Times New Roman" panose="02020603050405020304" pitchFamily="18" charset="0"/>
              </a:rPr>
              <a:t>	With the obtained input from the above module, we proceed with the next module called object detection. The steps involved in object detection are,</a:t>
            </a:r>
          </a:p>
          <a:p>
            <a:pPr>
              <a:spcAft>
                <a:spcPts val="800"/>
              </a:spcAft>
            </a:pPr>
            <a:r>
              <a:rPr lang="en-IN" sz="2000" dirty="0">
                <a:ea typeface="Calibri" panose="020F0502020204030204" pitchFamily="34" charset="0"/>
                <a:cs typeface="Times New Roman" panose="02020603050405020304" pitchFamily="18" charset="0"/>
              </a:rPr>
              <a:t>	</a:t>
            </a:r>
            <a:r>
              <a:rPr lang="en-IN" sz="2000" dirty="0">
                <a:solidFill>
                  <a:srgbClr val="000000"/>
                </a:solidFill>
                <a:effectLst/>
                <a:ea typeface="Calibri" panose="020F0502020204030204" pitchFamily="34" charset="0"/>
              </a:rPr>
              <a:t>1. First, we take an image as input</a:t>
            </a:r>
            <a:endParaRPr lang="en-IN" sz="2000" dirty="0">
              <a:solidFill>
                <a:srgbClr val="000000"/>
              </a:solidFill>
              <a:ea typeface="Calibri" panose="020F0502020204030204" pitchFamily="34" charset="0"/>
              <a:cs typeface="Times New Roman" panose="02020603050405020304" pitchFamily="18" charset="0"/>
            </a:endParaRPr>
          </a:p>
          <a:p>
            <a:pPr marL="76200"/>
            <a:endParaRPr lang="en-IN" dirty="0"/>
          </a:p>
        </p:txBody>
      </p:sp>
      <p:pic>
        <p:nvPicPr>
          <p:cNvPr id="7" name="Picture 4" descr="Free Photo | Man walking near car talking on cellphone">
            <a:extLst>
              <a:ext uri="{FF2B5EF4-FFF2-40B4-BE49-F238E27FC236}">
                <a16:creationId xmlns:a16="http://schemas.microsoft.com/office/drawing/2014/main" id="{913FD5F3-8BDA-40E7-8881-044F945EF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3902" y="2800147"/>
            <a:ext cx="3222330" cy="214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425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TextBox 1">
            <a:extLst>
              <a:ext uri="{FF2B5EF4-FFF2-40B4-BE49-F238E27FC236}">
                <a16:creationId xmlns:a16="http://schemas.microsoft.com/office/drawing/2014/main" id="{35D4D3B7-B2D7-4D6B-9E9C-66701AAE19B6}"/>
              </a:ext>
            </a:extLst>
          </p:cNvPr>
          <p:cNvSpPr txBox="1"/>
          <p:nvPr/>
        </p:nvSpPr>
        <p:spPr>
          <a:xfrm>
            <a:off x="648585" y="472507"/>
            <a:ext cx="6418521" cy="400110"/>
          </a:xfrm>
          <a:prstGeom prst="rect">
            <a:avLst/>
          </a:prstGeom>
          <a:noFill/>
        </p:spPr>
        <p:txBody>
          <a:bodyPr wrap="square">
            <a:spAutoFit/>
          </a:bodyPr>
          <a:lstStyle/>
          <a:p>
            <a:pPr>
              <a:spcAft>
                <a:spcPts val="800"/>
              </a:spcAft>
            </a:pPr>
            <a:r>
              <a:rPr lang="en-IN" sz="2000" dirty="0">
                <a:effectLst/>
                <a:ea typeface="Times New Roman" panose="02020603050405020304" pitchFamily="18" charset="0"/>
              </a:rPr>
              <a:t>2. Then we divide the image into various regions</a:t>
            </a:r>
          </a:p>
        </p:txBody>
      </p:sp>
      <p:pic>
        <p:nvPicPr>
          <p:cNvPr id="3" name="Picture 2">
            <a:extLst>
              <a:ext uri="{FF2B5EF4-FFF2-40B4-BE49-F238E27FC236}">
                <a16:creationId xmlns:a16="http://schemas.microsoft.com/office/drawing/2014/main" id="{C86A72C9-2E9D-4070-BE2B-F77E1BFF3ED8}"/>
              </a:ext>
            </a:extLst>
          </p:cNvPr>
          <p:cNvPicPr>
            <a:picLocks noChangeAspect="1"/>
          </p:cNvPicPr>
          <p:nvPr/>
        </p:nvPicPr>
        <p:blipFill>
          <a:blip r:embed="rId3"/>
          <a:stretch>
            <a:fillRect/>
          </a:stretch>
        </p:blipFill>
        <p:spPr>
          <a:xfrm>
            <a:off x="2551051" y="1240804"/>
            <a:ext cx="1483682" cy="999966"/>
          </a:xfrm>
          <a:prstGeom prst="rect">
            <a:avLst/>
          </a:prstGeom>
        </p:spPr>
      </p:pic>
      <p:pic>
        <p:nvPicPr>
          <p:cNvPr id="4" name="Picture 3">
            <a:extLst>
              <a:ext uri="{FF2B5EF4-FFF2-40B4-BE49-F238E27FC236}">
                <a16:creationId xmlns:a16="http://schemas.microsoft.com/office/drawing/2014/main" id="{6B764CDC-53DA-49AD-B39A-4EF40AD937C2}"/>
              </a:ext>
            </a:extLst>
          </p:cNvPr>
          <p:cNvPicPr>
            <a:picLocks noChangeAspect="1"/>
          </p:cNvPicPr>
          <p:nvPr/>
        </p:nvPicPr>
        <p:blipFill rotWithShape="1">
          <a:blip r:embed="rId4"/>
          <a:srcRect l="1" r="4187"/>
          <a:stretch/>
        </p:blipFill>
        <p:spPr>
          <a:xfrm>
            <a:off x="2542019" y="2490552"/>
            <a:ext cx="1483682" cy="1000800"/>
          </a:xfrm>
          <a:prstGeom prst="rect">
            <a:avLst/>
          </a:prstGeom>
        </p:spPr>
      </p:pic>
      <p:pic>
        <p:nvPicPr>
          <p:cNvPr id="5" name="Picture 4">
            <a:extLst>
              <a:ext uri="{FF2B5EF4-FFF2-40B4-BE49-F238E27FC236}">
                <a16:creationId xmlns:a16="http://schemas.microsoft.com/office/drawing/2014/main" id="{3A0BF42B-3903-45E9-8955-210B9506C695}"/>
              </a:ext>
            </a:extLst>
          </p:cNvPr>
          <p:cNvPicPr>
            <a:picLocks noChangeAspect="1"/>
          </p:cNvPicPr>
          <p:nvPr/>
        </p:nvPicPr>
        <p:blipFill>
          <a:blip r:embed="rId5"/>
          <a:stretch>
            <a:fillRect/>
          </a:stretch>
        </p:blipFill>
        <p:spPr>
          <a:xfrm>
            <a:off x="4258139" y="1267982"/>
            <a:ext cx="1507875" cy="1000800"/>
          </a:xfrm>
          <a:prstGeom prst="rect">
            <a:avLst/>
          </a:prstGeom>
        </p:spPr>
      </p:pic>
      <p:pic>
        <p:nvPicPr>
          <p:cNvPr id="6" name="Picture 5">
            <a:extLst>
              <a:ext uri="{FF2B5EF4-FFF2-40B4-BE49-F238E27FC236}">
                <a16:creationId xmlns:a16="http://schemas.microsoft.com/office/drawing/2014/main" id="{CFB9E41E-FE92-4D07-AB91-6BAE7DD3E9AE}"/>
              </a:ext>
            </a:extLst>
          </p:cNvPr>
          <p:cNvPicPr>
            <a:picLocks noChangeAspect="1"/>
          </p:cNvPicPr>
          <p:nvPr/>
        </p:nvPicPr>
        <p:blipFill rotWithShape="1">
          <a:blip r:embed="rId6"/>
          <a:srcRect l="2260"/>
          <a:stretch/>
        </p:blipFill>
        <p:spPr>
          <a:xfrm>
            <a:off x="4275245" y="2518564"/>
            <a:ext cx="1483681" cy="1000800"/>
          </a:xfrm>
          <a:prstGeom prst="rect">
            <a:avLst/>
          </a:prstGeom>
        </p:spPr>
      </p:pic>
      <p:sp>
        <p:nvSpPr>
          <p:cNvPr id="7" name="TextBox 6">
            <a:extLst>
              <a:ext uri="{FF2B5EF4-FFF2-40B4-BE49-F238E27FC236}">
                <a16:creationId xmlns:a16="http://schemas.microsoft.com/office/drawing/2014/main" id="{F5899B8F-1DA6-4394-B8AC-C60F9F4681F9}"/>
              </a:ext>
            </a:extLst>
          </p:cNvPr>
          <p:cNvSpPr txBox="1"/>
          <p:nvPr/>
        </p:nvSpPr>
        <p:spPr>
          <a:xfrm>
            <a:off x="708021" y="3902696"/>
            <a:ext cx="7134448" cy="400110"/>
          </a:xfrm>
          <a:prstGeom prst="rect">
            <a:avLst/>
          </a:prstGeom>
          <a:noFill/>
        </p:spPr>
        <p:txBody>
          <a:bodyPr wrap="square">
            <a:spAutoFit/>
          </a:bodyPr>
          <a:lstStyle/>
          <a:p>
            <a:pPr>
              <a:spcAft>
                <a:spcPts val="800"/>
              </a:spcAft>
            </a:pPr>
            <a:r>
              <a:rPr lang="en-IN" sz="2000" dirty="0">
                <a:solidFill>
                  <a:srgbClr val="000000"/>
                </a:solidFill>
                <a:effectLst/>
                <a:ea typeface="Calibri" panose="020F0502020204030204" pitchFamily="34" charset="0"/>
                <a:cs typeface="Times New Roman" panose="02020603050405020304" pitchFamily="18" charset="0"/>
              </a:rPr>
              <a:t>3. We will then consider each region as a separate image.</a:t>
            </a:r>
          </a:p>
        </p:txBody>
      </p:sp>
    </p:spTree>
    <p:extLst>
      <p:ext uri="{BB962C8B-B14F-4D97-AF65-F5344CB8AC3E}">
        <p14:creationId xmlns:p14="http://schemas.microsoft.com/office/powerpoint/2010/main" val="114456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TextBox 1">
            <a:extLst>
              <a:ext uri="{FF2B5EF4-FFF2-40B4-BE49-F238E27FC236}">
                <a16:creationId xmlns:a16="http://schemas.microsoft.com/office/drawing/2014/main" id="{72CF3DB3-9CA9-42DF-B5C5-A3B6EA4AB3BD}"/>
              </a:ext>
            </a:extLst>
          </p:cNvPr>
          <p:cNvSpPr txBox="1"/>
          <p:nvPr/>
        </p:nvSpPr>
        <p:spPr>
          <a:xfrm>
            <a:off x="648585" y="472507"/>
            <a:ext cx="6418521" cy="2246769"/>
          </a:xfrm>
          <a:prstGeom prst="rect">
            <a:avLst/>
          </a:prstGeom>
          <a:noFill/>
        </p:spPr>
        <p:txBody>
          <a:bodyPr wrap="square">
            <a:spAutoFit/>
          </a:bodyPr>
          <a:lstStyle/>
          <a:p>
            <a:pPr>
              <a:spcAft>
                <a:spcPts val="800"/>
              </a:spcAft>
            </a:pPr>
            <a:r>
              <a:rPr lang="en-IN" sz="2000" dirty="0">
                <a:solidFill>
                  <a:srgbClr val="000000"/>
                </a:solidFill>
                <a:effectLst/>
                <a:ea typeface="Calibri" panose="020F0502020204030204" pitchFamily="34" charset="0"/>
                <a:cs typeface="Times New Roman" panose="02020603050405020304" pitchFamily="18" charset="0"/>
              </a:rPr>
              <a:t>4. Pass all these regions to the YOLO algorithm and classify them into various classes.</a:t>
            </a:r>
          </a:p>
          <a:p>
            <a:pPr>
              <a:spcAft>
                <a:spcPts val="800"/>
              </a:spcAft>
            </a:pPr>
            <a:endParaRPr lang="en-IN" sz="2000" dirty="0">
              <a:effectLst/>
              <a:ea typeface="Calibri" panose="020F0502020204030204" pitchFamily="34" charset="0"/>
              <a:cs typeface="Times New Roman" panose="02020603050405020304" pitchFamily="18" charset="0"/>
            </a:endParaRPr>
          </a:p>
          <a:p>
            <a:pPr>
              <a:spcAft>
                <a:spcPts val="800"/>
              </a:spcAft>
            </a:pPr>
            <a:r>
              <a:rPr lang="en-IN" sz="2000" dirty="0">
                <a:solidFill>
                  <a:srgbClr val="000000"/>
                </a:solidFill>
                <a:effectLst/>
                <a:ea typeface="Calibri" panose="020F0502020204030204" pitchFamily="34" charset="0"/>
                <a:cs typeface="Times New Roman" panose="02020603050405020304" pitchFamily="18" charset="0"/>
              </a:rPr>
              <a:t>5. Combine all these regions to get the original image with the detected objects</a:t>
            </a:r>
            <a:endParaRPr lang="en-IN" sz="2000" dirty="0">
              <a:effectLst/>
              <a:ea typeface="Calibri" panose="020F0502020204030204" pitchFamily="34" charset="0"/>
              <a:cs typeface="Times New Roman" panose="02020603050405020304" pitchFamily="18" charset="0"/>
            </a:endParaRPr>
          </a:p>
          <a:p>
            <a:pPr>
              <a:spcAft>
                <a:spcPts val="800"/>
              </a:spcAft>
            </a:pPr>
            <a:endParaRPr lang="en-IN" sz="2000" dirty="0">
              <a:effectLst/>
              <a:ea typeface="Times New Roman" panose="02020603050405020304" pitchFamily="18" charset="0"/>
            </a:endParaRPr>
          </a:p>
        </p:txBody>
      </p:sp>
      <p:pic>
        <p:nvPicPr>
          <p:cNvPr id="3" name="Picture 4" descr="Free Photo | Man walking near car talking on cellphone">
            <a:extLst>
              <a:ext uri="{FF2B5EF4-FFF2-40B4-BE49-F238E27FC236}">
                <a16:creationId xmlns:a16="http://schemas.microsoft.com/office/drawing/2014/main" id="{CDCF5BB6-F670-4882-8280-2E4E322404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0748" y="2488020"/>
            <a:ext cx="3615673" cy="240852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8BF7EE9-3C33-4430-9BC9-97E6E5892781}"/>
              </a:ext>
            </a:extLst>
          </p:cNvPr>
          <p:cNvSpPr/>
          <p:nvPr/>
        </p:nvSpPr>
        <p:spPr>
          <a:xfrm>
            <a:off x="2743198" y="2821172"/>
            <a:ext cx="1715386" cy="1913617"/>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0F9E1DD3-195F-4CE9-9C8B-64951A66AEFA}"/>
              </a:ext>
            </a:extLst>
          </p:cNvPr>
          <p:cNvSpPr/>
          <p:nvPr/>
        </p:nvSpPr>
        <p:spPr>
          <a:xfrm>
            <a:off x="4869712" y="2799913"/>
            <a:ext cx="708837" cy="65921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024232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Google Shape;123;p17">
            <a:extLst>
              <a:ext uri="{FF2B5EF4-FFF2-40B4-BE49-F238E27FC236}">
                <a16:creationId xmlns:a16="http://schemas.microsoft.com/office/drawing/2014/main" id="{4FDC29C3-E15D-4667-AD7A-3AEF106BF813}"/>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3" name="Google Shape;224;p26">
            <a:extLst>
              <a:ext uri="{FF2B5EF4-FFF2-40B4-BE49-F238E27FC236}">
                <a16:creationId xmlns:a16="http://schemas.microsoft.com/office/drawing/2014/main" id="{C0AC0EB6-F785-4D1B-850B-1F56B111B4AC}"/>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18</a:t>
            </a:fld>
            <a:endParaRPr lang="en"/>
          </a:p>
        </p:txBody>
      </p:sp>
      <p:sp>
        <p:nvSpPr>
          <p:cNvPr id="4" name="Google Shape;123;p17">
            <a:extLst>
              <a:ext uri="{FF2B5EF4-FFF2-40B4-BE49-F238E27FC236}">
                <a16:creationId xmlns:a16="http://schemas.microsoft.com/office/drawing/2014/main" id="{EA266DEB-58B7-41B5-81A7-3E181735B71B}"/>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18</a:t>
            </a:fld>
            <a:endParaRPr lang="en"/>
          </a:p>
        </p:txBody>
      </p:sp>
      <p:sp>
        <p:nvSpPr>
          <p:cNvPr id="5" name="TextBox 4">
            <a:extLst>
              <a:ext uri="{FF2B5EF4-FFF2-40B4-BE49-F238E27FC236}">
                <a16:creationId xmlns:a16="http://schemas.microsoft.com/office/drawing/2014/main" id="{D6FF0B84-A55D-40BE-94DF-43DED55696EE}"/>
              </a:ext>
            </a:extLst>
          </p:cNvPr>
          <p:cNvSpPr txBox="1"/>
          <p:nvPr/>
        </p:nvSpPr>
        <p:spPr>
          <a:xfrm>
            <a:off x="249865" y="299923"/>
            <a:ext cx="5831959" cy="1061829"/>
          </a:xfrm>
          <a:prstGeom prst="rect">
            <a:avLst/>
          </a:prstGeom>
          <a:noFill/>
        </p:spPr>
        <p:txBody>
          <a:bodyPr wrap="square">
            <a:spAutoFit/>
          </a:bodyPr>
          <a:lstStyle/>
          <a:p>
            <a:pPr>
              <a:lnSpc>
                <a:spcPct val="90000"/>
              </a:lnSpc>
              <a:defRPr/>
            </a:pPr>
            <a:r>
              <a:rPr lang="en-IN" sz="3600" b="1" dirty="0">
                <a:solidFill>
                  <a:srgbClr val="77063F"/>
                </a:solidFill>
                <a:effectLst/>
                <a:latin typeface="Gadugi" panose="020B0502040204020203" pitchFamily="34" charset="0"/>
                <a:ea typeface="Gadugi" panose="020B0502040204020203" pitchFamily="34" charset="0"/>
              </a:rPr>
              <a:t>OBJECT CLASSIFICATION</a:t>
            </a:r>
            <a:r>
              <a:rPr lang="en-IN" sz="3600" b="1" dirty="0">
                <a:solidFill>
                  <a:srgbClr val="77063F"/>
                </a:solidFill>
                <a:latin typeface="Gadugi" panose="020B0502040204020203" pitchFamily="34" charset="0"/>
                <a:ea typeface="Gadugi" panose="020B0502040204020203" pitchFamily="34" charset="0"/>
              </a:rPr>
              <a:t>  </a:t>
            </a:r>
          </a:p>
          <a:p>
            <a:pPr>
              <a:lnSpc>
                <a:spcPct val="90000"/>
              </a:lnSpc>
              <a:defRPr/>
            </a:pPr>
            <a:endParaRPr lang="en-US" sz="3400" b="1" dirty="0">
              <a:ln>
                <a:solidFill>
                  <a:schemeClr val="bg1"/>
                </a:solidFill>
              </a:ln>
              <a:solidFill>
                <a:srgbClr val="77063F"/>
              </a:solidFill>
              <a:latin typeface="Gadugi" panose="020B0502040204020203" pitchFamily="34" charset="0"/>
              <a:ea typeface="Gadugi" panose="020B0502040204020203" pitchFamily="34" charset="0"/>
              <a:cs typeface="Times New Roman" panose="02020603050405020304" pitchFamily="18" charset="0"/>
            </a:endParaRPr>
          </a:p>
        </p:txBody>
      </p:sp>
      <p:sp>
        <p:nvSpPr>
          <p:cNvPr id="6" name="Text Placeholder 2">
            <a:extLst>
              <a:ext uri="{FF2B5EF4-FFF2-40B4-BE49-F238E27FC236}">
                <a16:creationId xmlns:a16="http://schemas.microsoft.com/office/drawing/2014/main" id="{6955DD53-5EA4-4652-89EC-1794A6C6A29B}"/>
              </a:ext>
            </a:extLst>
          </p:cNvPr>
          <p:cNvSpPr txBox="1">
            <a:spLocks/>
          </p:cNvSpPr>
          <p:nvPr/>
        </p:nvSpPr>
        <p:spPr>
          <a:xfrm>
            <a:off x="641448" y="1002519"/>
            <a:ext cx="7581064" cy="2895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pPr>
            <a:r>
              <a:rPr lang="en-IN" sz="2000" dirty="0">
                <a:effectLst/>
                <a:ea typeface="Calibri" panose="020F0502020204030204" pitchFamily="34" charset="0"/>
                <a:cs typeface="Times New Roman" panose="02020603050405020304" pitchFamily="18" charset="0"/>
              </a:rPr>
              <a:t>	</a:t>
            </a:r>
            <a:r>
              <a:rPr lang="en-IN" sz="2000" spc="-5" dirty="0">
                <a:solidFill>
                  <a:srgbClr val="292929"/>
                </a:solidFill>
                <a:effectLst/>
                <a:latin typeface="Calibri" panose="020F0502020204030204" pitchFamily="34" charset="0"/>
                <a:ea typeface="Calibri" panose="020F0502020204030204" pitchFamily="34" charset="0"/>
                <a:cs typeface="Times New Roman" panose="02020603050405020304" pitchFamily="18" charset="0"/>
              </a:rPr>
              <a:t> Object Classification is a classification problem which tends to classify different objects which could be flowers, faces, fruits or any object we could imagine. All the detected objects from the above module will be classified under COCO dataset. </a:t>
            </a:r>
            <a:endParaRPr lang="en-IN" sz="2000" dirty="0"/>
          </a:p>
        </p:txBody>
      </p:sp>
      <p:pic>
        <p:nvPicPr>
          <p:cNvPr id="7" name="Picture 6">
            <a:extLst>
              <a:ext uri="{FF2B5EF4-FFF2-40B4-BE49-F238E27FC236}">
                <a16:creationId xmlns:a16="http://schemas.microsoft.com/office/drawing/2014/main" id="{B3768F7E-8F75-4C2E-8F70-E20AAD7EEBFF}"/>
              </a:ext>
            </a:extLst>
          </p:cNvPr>
          <p:cNvPicPr>
            <a:picLocks noChangeAspect="1"/>
          </p:cNvPicPr>
          <p:nvPr/>
        </p:nvPicPr>
        <p:blipFill>
          <a:blip r:embed="rId3"/>
          <a:stretch>
            <a:fillRect/>
          </a:stretch>
        </p:blipFill>
        <p:spPr>
          <a:xfrm>
            <a:off x="2301056" y="2350194"/>
            <a:ext cx="3780768" cy="2493383"/>
          </a:xfrm>
          <a:prstGeom prst="rect">
            <a:avLst/>
          </a:prstGeom>
        </p:spPr>
      </p:pic>
      <p:sp>
        <p:nvSpPr>
          <p:cNvPr id="8" name="TextBox 7">
            <a:extLst>
              <a:ext uri="{FF2B5EF4-FFF2-40B4-BE49-F238E27FC236}">
                <a16:creationId xmlns:a16="http://schemas.microsoft.com/office/drawing/2014/main" id="{3A8E6C07-D9C4-4B2E-A774-0E339402A305}"/>
              </a:ext>
            </a:extLst>
          </p:cNvPr>
          <p:cNvSpPr txBox="1"/>
          <p:nvPr/>
        </p:nvSpPr>
        <p:spPr>
          <a:xfrm>
            <a:off x="2374605" y="2629786"/>
            <a:ext cx="701748" cy="307777"/>
          </a:xfrm>
          <a:prstGeom prst="rect">
            <a:avLst/>
          </a:prstGeom>
          <a:solidFill>
            <a:srgbClr val="FFFF00"/>
          </a:solidFill>
        </p:spPr>
        <p:txBody>
          <a:bodyPr wrap="square" rtlCol="0">
            <a:spAutoFit/>
          </a:bodyPr>
          <a:lstStyle/>
          <a:p>
            <a:r>
              <a:rPr lang="en-US" b="1" dirty="0"/>
              <a:t>CAR</a:t>
            </a:r>
            <a:endParaRPr lang="en-IN" b="1" dirty="0"/>
          </a:p>
        </p:txBody>
      </p:sp>
      <p:sp>
        <p:nvSpPr>
          <p:cNvPr id="9" name="TextBox 8">
            <a:extLst>
              <a:ext uri="{FF2B5EF4-FFF2-40B4-BE49-F238E27FC236}">
                <a16:creationId xmlns:a16="http://schemas.microsoft.com/office/drawing/2014/main" id="{35D8A114-8268-4EC5-B717-D733A0CD482C}"/>
              </a:ext>
            </a:extLst>
          </p:cNvPr>
          <p:cNvSpPr txBox="1"/>
          <p:nvPr/>
        </p:nvSpPr>
        <p:spPr>
          <a:xfrm>
            <a:off x="4522384" y="2475897"/>
            <a:ext cx="971106" cy="307777"/>
          </a:xfrm>
          <a:prstGeom prst="rect">
            <a:avLst/>
          </a:prstGeom>
          <a:solidFill>
            <a:srgbClr val="FF0000"/>
          </a:solidFill>
        </p:spPr>
        <p:txBody>
          <a:bodyPr wrap="square" rtlCol="0">
            <a:spAutoFit/>
          </a:bodyPr>
          <a:lstStyle/>
          <a:p>
            <a:r>
              <a:rPr lang="en-US" b="1" dirty="0"/>
              <a:t>PERSON</a:t>
            </a:r>
            <a:endParaRPr lang="en-IN" b="1" dirty="0"/>
          </a:p>
        </p:txBody>
      </p:sp>
    </p:spTree>
    <p:extLst>
      <p:ext uri="{BB962C8B-B14F-4D97-AF65-F5344CB8AC3E}">
        <p14:creationId xmlns:p14="http://schemas.microsoft.com/office/powerpoint/2010/main" val="2790462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Google Shape;123;p17">
            <a:extLst>
              <a:ext uri="{FF2B5EF4-FFF2-40B4-BE49-F238E27FC236}">
                <a16:creationId xmlns:a16="http://schemas.microsoft.com/office/drawing/2014/main" id="{4FDC29C3-E15D-4667-AD7A-3AEF106BF813}"/>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3" name="Google Shape;224;p26">
            <a:extLst>
              <a:ext uri="{FF2B5EF4-FFF2-40B4-BE49-F238E27FC236}">
                <a16:creationId xmlns:a16="http://schemas.microsoft.com/office/drawing/2014/main" id="{C0AC0EB6-F785-4D1B-850B-1F56B111B4AC}"/>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19</a:t>
            </a:fld>
            <a:endParaRPr lang="en"/>
          </a:p>
        </p:txBody>
      </p:sp>
      <p:sp>
        <p:nvSpPr>
          <p:cNvPr id="4" name="Google Shape;123;p17">
            <a:extLst>
              <a:ext uri="{FF2B5EF4-FFF2-40B4-BE49-F238E27FC236}">
                <a16:creationId xmlns:a16="http://schemas.microsoft.com/office/drawing/2014/main" id="{EA266DEB-58B7-41B5-81A7-3E181735B71B}"/>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19</a:t>
            </a:fld>
            <a:endParaRPr lang="en" dirty="0"/>
          </a:p>
        </p:txBody>
      </p:sp>
      <p:sp>
        <p:nvSpPr>
          <p:cNvPr id="5" name="TextBox 4">
            <a:extLst>
              <a:ext uri="{FF2B5EF4-FFF2-40B4-BE49-F238E27FC236}">
                <a16:creationId xmlns:a16="http://schemas.microsoft.com/office/drawing/2014/main" id="{D6FF0B84-A55D-40BE-94DF-43DED55696EE}"/>
              </a:ext>
            </a:extLst>
          </p:cNvPr>
          <p:cNvSpPr txBox="1"/>
          <p:nvPr/>
        </p:nvSpPr>
        <p:spPr>
          <a:xfrm>
            <a:off x="242777" y="304899"/>
            <a:ext cx="5746898" cy="590931"/>
          </a:xfrm>
          <a:prstGeom prst="rect">
            <a:avLst/>
          </a:prstGeom>
          <a:noFill/>
        </p:spPr>
        <p:txBody>
          <a:bodyPr wrap="square">
            <a:spAutoFit/>
          </a:bodyPr>
          <a:lstStyle/>
          <a:p>
            <a:pPr>
              <a:lnSpc>
                <a:spcPct val="90000"/>
              </a:lnSpc>
              <a:defRPr/>
            </a:pPr>
            <a:r>
              <a:rPr lang="en-IN" sz="3600" b="1" dirty="0">
                <a:solidFill>
                  <a:srgbClr val="77063F"/>
                </a:solidFill>
                <a:latin typeface="Gadugi" panose="020B0502040204020203" pitchFamily="34" charset="0"/>
                <a:ea typeface="Gadugi" panose="020B0502040204020203" pitchFamily="34" charset="0"/>
              </a:rPr>
              <a:t>DISTANCE CALCULATION</a:t>
            </a:r>
          </a:p>
        </p:txBody>
      </p:sp>
      <p:sp>
        <p:nvSpPr>
          <p:cNvPr id="6" name="Text Placeholder 2">
            <a:extLst>
              <a:ext uri="{FF2B5EF4-FFF2-40B4-BE49-F238E27FC236}">
                <a16:creationId xmlns:a16="http://schemas.microsoft.com/office/drawing/2014/main" id="{6955DD53-5EA4-4652-89EC-1794A6C6A29B}"/>
              </a:ext>
            </a:extLst>
          </p:cNvPr>
          <p:cNvSpPr txBox="1">
            <a:spLocks/>
          </p:cNvSpPr>
          <p:nvPr/>
        </p:nvSpPr>
        <p:spPr>
          <a:xfrm>
            <a:off x="333153" y="1091809"/>
            <a:ext cx="7853917" cy="295988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pPr>
            <a:r>
              <a:rPr lang="en-IN" sz="2000" dirty="0">
                <a:latin typeface="Times New Roman" panose="02020603050405020304" pitchFamily="18" charset="0"/>
                <a:ea typeface="Calibri" panose="020F0502020204030204" pitchFamily="34" charset="0"/>
                <a:cs typeface="Times New Roman" panose="02020603050405020304" pitchFamily="18" charset="0"/>
              </a:rPr>
              <a:t>	</a:t>
            </a:r>
            <a:r>
              <a:rPr lang="en-I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2000" dirty="0">
                <a:latin typeface="+mn-lt"/>
                <a:ea typeface="Calibri" panose="020F0502020204030204" pitchFamily="34" charset="0"/>
                <a:cs typeface="Times New Roman" panose="02020603050405020304" pitchFamily="18" charset="0"/>
              </a:rPr>
              <a:t>T</a:t>
            </a:r>
            <a:r>
              <a:rPr lang="en-IN" sz="2000" dirty="0">
                <a:effectLst/>
                <a:latin typeface="+mn-lt"/>
                <a:ea typeface="Calibri" panose="020F0502020204030204" pitchFamily="34" charset="0"/>
                <a:cs typeface="Times New Roman" panose="02020603050405020304" pitchFamily="18" charset="0"/>
              </a:rPr>
              <a:t>he distance between the object and the user will be</a:t>
            </a:r>
          </a:p>
          <a:p>
            <a:pPr>
              <a:spcAft>
                <a:spcPts val="800"/>
              </a:spcAft>
            </a:pPr>
            <a:r>
              <a:rPr lang="en-IN" sz="2000" dirty="0">
                <a:effectLst/>
                <a:latin typeface="+mn-lt"/>
                <a:ea typeface="Calibri" panose="020F0502020204030204" pitchFamily="34" charset="0"/>
                <a:cs typeface="Times New Roman" panose="02020603050405020304" pitchFamily="18" charset="0"/>
              </a:rPr>
              <a:t>calculated in this module. Here the distance is calculated in inches.</a:t>
            </a:r>
          </a:p>
          <a:p>
            <a:pPr algn="ctr">
              <a:spcAft>
                <a:spcPts val="800"/>
              </a:spcAft>
            </a:pPr>
            <a:endParaRPr lang="en-IN" sz="2000" b="1" dirty="0">
              <a:effectLst/>
              <a:latin typeface="+mn-lt"/>
              <a:ea typeface="Calibri" panose="020F0502020204030204" pitchFamily="34" charset="0"/>
              <a:cs typeface="Times New Roman" panose="02020603050405020304" pitchFamily="18" charset="0"/>
            </a:endParaRPr>
          </a:p>
          <a:p>
            <a:pPr algn="ctr">
              <a:spcAft>
                <a:spcPts val="800"/>
              </a:spcAft>
            </a:pPr>
            <a:r>
              <a:rPr lang="en-IN" sz="2000" b="1" dirty="0">
                <a:effectLst/>
                <a:latin typeface="+mn-lt"/>
                <a:ea typeface="Calibri" panose="020F0502020204030204" pitchFamily="34" charset="0"/>
                <a:cs typeface="Times New Roman" panose="02020603050405020304" pitchFamily="18" charset="0"/>
              </a:rPr>
              <a:t>x</a:t>
            </a:r>
            <a:r>
              <a:rPr lang="en-IN" sz="2000" dirty="0">
                <a:effectLst/>
                <a:latin typeface="+mn-lt"/>
                <a:ea typeface="Calibri" panose="020F0502020204030204" pitchFamily="34" charset="0"/>
                <a:cs typeface="Times New Roman" panose="02020603050405020304" pitchFamily="18" charset="0"/>
              </a:rPr>
              <a:t> = boundingboxes[0]	 </a:t>
            </a:r>
            <a:r>
              <a:rPr lang="en-IN" sz="2000" b="1" dirty="0">
                <a:effectLst/>
                <a:latin typeface="+mn-lt"/>
                <a:ea typeface="Calibri" panose="020F0502020204030204" pitchFamily="34" charset="0"/>
                <a:cs typeface="Times New Roman" panose="02020603050405020304" pitchFamily="18" charset="0"/>
              </a:rPr>
              <a:t>w =</a:t>
            </a:r>
            <a:r>
              <a:rPr lang="en-IN" sz="2000" dirty="0">
                <a:effectLst/>
                <a:latin typeface="+mn-lt"/>
                <a:ea typeface="Calibri" panose="020F0502020204030204" pitchFamily="34" charset="0"/>
                <a:cs typeface="Times New Roman" panose="02020603050405020304" pitchFamily="18" charset="0"/>
              </a:rPr>
              <a:t> boundingboxes[2]</a:t>
            </a:r>
          </a:p>
          <a:p>
            <a:pPr algn="ctr">
              <a:spcAft>
                <a:spcPts val="800"/>
              </a:spcAft>
            </a:pPr>
            <a:r>
              <a:rPr lang="en-IN" sz="2000" b="1" dirty="0">
                <a:effectLst/>
                <a:latin typeface="+mn-lt"/>
                <a:ea typeface="Calibri" panose="020F0502020204030204" pitchFamily="34" charset="0"/>
                <a:cs typeface="Times New Roman" panose="02020603050405020304" pitchFamily="18" charset="0"/>
              </a:rPr>
              <a:t>y = </a:t>
            </a:r>
            <a:r>
              <a:rPr lang="en-IN" sz="2000" dirty="0">
                <a:effectLst/>
                <a:latin typeface="+mn-lt"/>
                <a:ea typeface="Calibri" panose="020F0502020204030204" pitchFamily="34" charset="0"/>
                <a:cs typeface="Times New Roman" panose="02020603050405020304" pitchFamily="18" charset="0"/>
              </a:rPr>
              <a:t>boundingboxes[1]	  </a:t>
            </a:r>
            <a:r>
              <a:rPr lang="en-IN" sz="2000" b="1" dirty="0">
                <a:effectLst/>
                <a:latin typeface="+mn-lt"/>
                <a:ea typeface="Calibri" panose="020F0502020204030204" pitchFamily="34" charset="0"/>
                <a:cs typeface="Times New Roman" panose="02020603050405020304" pitchFamily="18" charset="0"/>
              </a:rPr>
              <a:t>h =</a:t>
            </a:r>
            <a:r>
              <a:rPr lang="en-IN" sz="2000" dirty="0">
                <a:effectLst/>
                <a:latin typeface="+mn-lt"/>
                <a:ea typeface="Calibri" panose="020F0502020204030204" pitchFamily="34" charset="0"/>
                <a:cs typeface="Times New Roman" panose="02020603050405020304" pitchFamily="18" charset="0"/>
              </a:rPr>
              <a:t> boundingboxes[3]</a:t>
            </a:r>
          </a:p>
          <a:p>
            <a:pPr>
              <a:spcAft>
                <a:spcPts val="800"/>
              </a:spcAft>
            </a:pPr>
            <a:endParaRPr lang="en-IN" sz="2000" b="1" dirty="0">
              <a:effectLst/>
              <a:latin typeface="+mn-lt"/>
              <a:ea typeface="Calibri" panose="020F0502020204030204" pitchFamily="34" charset="0"/>
              <a:cs typeface="Times New Roman" panose="02020603050405020304" pitchFamily="18" charset="0"/>
            </a:endParaRPr>
          </a:p>
          <a:p>
            <a:pPr>
              <a:spcAft>
                <a:spcPts val="800"/>
              </a:spcAft>
            </a:pPr>
            <a:r>
              <a:rPr lang="en-IN" sz="2000" b="1" dirty="0">
                <a:effectLst/>
                <a:latin typeface="+mn-lt"/>
                <a:ea typeface="Calibri" panose="020F0502020204030204" pitchFamily="34" charset="0"/>
                <a:cs typeface="Times New Roman" panose="02020603050405020304" pitchFamily="18" charset="0"/>
              </a:rPr>
              <a:t>distance = ((2 * 3.14 * 180) / (w.item() + h.item() * 360) * 1000 + 3) </a:t>
            </a:r>
            <a:endParaRPr lang="en-IN" sz="2000" dirty="0">
              <a:effectLst/>
              <a:latin typeface="+mn-lt"/>
              <a:ea typeface="Calibri" panose="020F0502020204030204" pitchFamily="34" charset="0"/>
              <a:cs typeface="Times New Roman" panose="02020603050405020304" pitchFamily="18" charset="0"/>
            </a:endParaRPr>
          </a:p>
          <a:p>
            <a:pPr>
              <a:spcAft>
                <a:spcPts val="800"/>
              </a:spcAft>
            </a:pPr>
            <a:r>
              <a:rPr lang="en-IN" sz="2000" dirty="0">
                <a:effectLst/>
                <a:latin typeface="+mn-lt"/>
                <a:ea typeface="Calibri" panose="020F0502020204030204" pitchFamily="34" charset="0"/>
                <a:cs typeface="Times New Roman" panose="02020603050405020304" pitchFamily="18" charset="0"/>
              </a:rPr>
              <a:t>	</a:t>
            </a:r>
          </a:p>
          <a:p>
            <a:pPr>
              <a:spcAft>
                <a:spcPts val="800"/>
              </a:spcAft>
            </a:pPr>
            <a:endParaRPr lang="en-IN" sz="2000" dirty="0"/>
          </a:p>
        </p:txBody>
      </p:sp>
    </p:spTree>
    <p:extLst>
      <p:ext uri="{BB962C8B-B14F-4D97-AF65-F5344CB8AC3E}">
        <p14:creationId xmlns:p14="http://schemas.microsoft.com/office/powerpoint/2010/main" val="22965826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31" name="Google Shape;89;p13">
            <a:extLst>
              <a:ext uri="{FF2B5EF4-FFF2-40B4-BE49-F238E27FC236}">
                <a16:creationId xmlns:a16="http://schemas.microsoft.com/office/drawing/2014/main" id="{FD9F2DF3-474B-4D7D-B498-478F6C96072B}"/>
              </a:ext>
            </a:extLst>
          </p:cNvPr>
          <p:cNvSpPr txBox="1">
            <a:spLocks noGrp="1"/>
          </p:cNvSpPr>
          <p:nvPr>
            <p:ph type="title"/>
          </p:nvPr>
        </p:nvSpPr>
        <p:spPr>
          <a:xfrm>
            <a:off x="779100" y="1112446"/>
            <a:ext cx="69621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kumimoji="1" lang="en-US" sz="3600" b="1" dirty="0">
                <a:solidFill>
                  <a:srgbClr val="77063F"/>
                </a:solidFill>
                <a:latin typeface="Gadugi" panose="020B0502040204020203" pitchFamily="34" charset="0"/>
                <a:ea typeface="Gadugi" panose="020B0502040204020203" pitchFamily="34" charset="0"/>
              </a:rPr>
              <a:t>OBJECTIVE</a:t>
            </a:r>
            <a:endParaRPr sz="3600" dirty="0">
              <a:solidFill>
                <a:srgbClr val="77063F"/>
              </a:solidFill>
              <a:latin typeface="Gadugi" panose="020B0502040204020203" pitchFamily="34" charset="0"/>
              <a:ea typeface="Gadugi" panose="020B0502040204020203" pitchFamily="34" charset="0"/>
            </a:endParaRPr>
          </a:p>
        </p:txBody>
      </p:sp>
      <p:sp>
        <p:nvSpPr>
          <p:cNvPr id="32" name="Google Shape;93;p13">
            <a:extLst>
              <a:ext uri="{FF2B5EF4-FFF2-40B4-BE49-F238E27FC236}">
                <a16:creationId xmlns:a16="http://schemas.microsoft.com/office/drawing/2014/main" id="{EA213456-08F6-41DE-9F77-9D1D30CB6283}"/>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3" name="TextBox 32">
            <a:extLst>
              <a:ext uri="{FF2B5EF4-FFF2-40B4-BE49-F238E27FC236}">
                <a16:creationId xmlns:a16="http://schemas.microsoft.com/office/drawing/2014/main" id="{68D3123A-1706-4FEC-8801-9DA51C2CC71F}"/>
              </a:ext>
            </a:extLst>
          </p:cNvPr>
          <p:cNvSpPr txBox="1"/>
          <p:nvPr/>
        </p:nvSpPr>
        <p:spPr>
          <a:xfrm>
            <a:off x="1141228" y="1910030"/>
            <a:ext cx="6478772" cy="1631216"/>
          </a:xfrm>
          <a:prstGeom prst="rect">
            <a:avLst/>
          </a:prstGeom>
          <a:noFill/>
        </p:spPr>
        <p:txBody>
          <a:bodyPr wrap="square" rtlCol="0">
            <a:spAutoFit/>
          </a:bodyPr>
          <a:lstStyle/>
          <a:p>
            <a:r>
              <a:rPr lang="en-US" sz="2000" b="0" i="0" dirty="0">
                <a:solidFill>
                  <a:schemeClr val="tx1"/>
                </a:solidFill>
                <a:effectLst/>
                <a:latin typeface="charter"/>
              </a:rPr>
              <a:t>	</a:t>
            </a:r>
            <a:r>
              <a:rPr lang="en-US" sz="2000" b="0" i="0" dirty="0">
                <a:solidFill>
                  <a:schemeClr val="tx1"/>
                </a:solidFill>
                <a:effectLst/>
                <a:latin typeface="+mn-lt"/>
              </a:rPr>
              <a:t>Visually impaired people heavily rely on their other senses such as touch and auditory signals for understanding the environment around them. The act of knowing what object is in front of the blind person without touching it.</a:t>
            </a:r>
            <a:endParaRPr lang="en-IN" sz="2000" dirty="0">
              <a:solidFill>
                <a:schemeClr val="tx1"/>
              </a:solidFill>
              <a:latin typeface="+mn-l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5" name="Straight Arrow Connector 4">
            <a:extLst>
              <a:ext uri="{FF2B5EF4-FFF2-40B4-BE49-F238E27FC236}">
                <a16:creationId xmlns:a16="http://schemas.microsoft.com/office/drawing/2014/main" id="{3F6A788B-4D87-40E8-8B3C-6A31CE10AC6A}"/>
              </a:ext>
            </a:extLst>
          </p:cNvPr>
          <p:cNvCxnSpPr>
            <a:cxnSpLocks/>
          </p:cNvCxnSpPr>
          <p:nvPr/>
        </p:nvCxnSpPr>
        <p:spPr>
          <a:xfrm>
            <a:off x="2880087" y="793432"/>
            <a:ext cx="1398096" cy="0"/>
          </a:xfrm>
          <a:prstGeom prst="straightConnector1">
            <a:avLst/>
          </a:prstGeom>
          <a:ln w="38100">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C245A98-31D9-4B17-B987-23BCC8D593D7}"/>
              </a:ext>
            </a:extLst>
          </p:cNvPr>
          <p:cNvSpPr/>
          <p:nvPr/>
        </p:nvSpPr>
        <p:spPr>
          <a:xfrm>
            <a:off x="4451149" y="143476"/>
            <a:ext cx="2059345" cy="15068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22D25A80-FCF9-4EA2-A2FB-4DF7371DB424}"/>
              </a:ext>
            </a:extLst>
          </p:cNvPr>
          <p:cNvSpPr txBox="1"/>
          <p:nvPr/>
        </p:nvSpPr>
        <p:spPr>
          <a:xfrm>
            <a:off x="2040389" y="1256159"/>
            <a:ext cx="1034903" cy="307777"/>
          </a:xfrm>
          <a:prstGeom prst="rect">
            <a:avLst/>
          </a:prstGeom>
          <a:noFill/>
        </p:spPr>
        <p:txBody>
          <a:bodyPr wrap="square" rtlCol="0">
            <a:spAutoFit/>
          </a:bodyPr>
          <a:lstStyle/>
          <a:p>
            <a:r>
              <a:rPr lang="en-US" b="1" dirty="0"/>
              <a:t>Object</a:t>
            </a:r>
            <a:endParaRPr lang="en-IN" b="1" dirty="0"/>
          </a:p>
        </p:txBody>
      </p:sp>
      <p:sp>
        <p:nvSpPr>
          <p:cNvPr id="14" name="TextBox 13">
            <a:extLst>
              <a:ext uri="{FF2B5EF4-FFF2-40B4-BE49-F238E27FC236}">
                <a16:creationId xmlns:a16="http://schemas.microsoft.com/office/drawing/2014/main" id="{434C31A0-F8E7-49B9-93C2-1F90BCB2347B}"/>
              </a:ext>
            </a:extLst>
          </p:cNvPr>
          <p:cNvSpPr txBox="1"/>
          <p:nvPr/>
        </p:nvSpPr>
        <p:spPr>
          <a:xfrm>
            <a:off x="3128294" y="923260"/>
            <a:ext cx="1240465" cy="307777"/>
          </a:xfrm>
          <a:prstGeom prst="rect">
            <a:avLst/>
          </a:prstGeom>
          <a:noFill/>
        </p:spPr>
        <p:txBody>
          <a:bodyPr wrap="square" rtlCol="0">
            <a:spAutoFit/>
          </a:bodyPr>
          <a:lstStyle/>
          <a:p>
            <a:r>
              <a:rPr lang="en-US" b="1" dirty="0"/>
              <a:t>Distance</a:t>
            </a:r>
            <a:endParaRPr lang="en-IN" b="1" dirty="0"/>
          </a:p>
        </p:txBody>
      </p:sp>
      <p:sp>
        <p:nvSpPr>
          <p:cNvPr id="15" name="TextBox 14">
            <a:extLst>
              <a:ext uri="{FF2B5EF4-FFF2-40B4-BE49-F238E27FC236}">
                <a16:creationId xmlns:a16="http://schemas.microsoft.com/office/drawing/2014/main" id="{EC487167-5C49-4D7D-80AE-665AEC733A98}"/>
              </a:ext>
            </a:extLst>
          </p:cNvPr>
          <p:cNvSpPr txBox="1"/>
          <p:nvPr/>
        </p:nvSpPr>
        <p:spPr>
          <a:xfrm>
            <a:off x="5309302" y="1695012"/>
            <a:ext cx="938815" cy="307777"/>
          </a:xfrm>
          <a:prstGeom prst="rect">
            <a:avLst/>
          </a:prstGeom>
          <a:noFill/>
        </p:spPr>
        <p:txBody>
          <a:bodyPr wrap="square" rtlCol="0">
            <a:spAutoFit/>
          </a:bodyPr>
          <a:lstStyle/>
          <a:p>
            <a:r>
              <a:rPr lang="en-US" b="1" dirty="0"/>
              <a:t>Screen</a:t>
            </a:r>
            <a:endParaRPr lang="en-IN" b="1" dirty="0"/>
          </a:p>
        </p:txBody>
      </p:sp>
      <p:sp>
        <p:nvSpPr>
          <p:cNvPr id="17" name="TextBox 16">
            <a:extLst>
              <a:ext uri="{FF2B5EF4-FFF2-40B4-BE49-F238E27FC236}">
                <a16:creationId xmlns:a16="http://schemas.microsoft.com/office/drawing/2014/main" id="{5427491D-9551-408F-8E26-8E1C8FCC8412}"/>
              </a:ext>
            </a:extLst>
          </p:cNvPr>
          <p:cNvSpPr txBox="1"/>
          <p:nvPr/>
        </p:nvSpPr>
        <p:spPr>
          <a:xfrm>
            <a:off x="984221" y="3896343"/>
            <a:ext cx="1034903" cy="307777"/>
          </a:xfrm>
          <a:prstGeom prst="rect">
            <a:avLst/>
          </a:prstGeom>
          <a:noFill/>
        </p:spPr>
        <p:txBody>
          <a:bodyPr wrap="square" rtlCol="0">
            <a:spAutoFit/>
          </a:bodyPr>
          <a:lstStyle/>
          <a:p>
            <a:r>
              <a:rPr lang="en-US" b="1" dirty="0"/>
              <a:t>Object</a:t>
            </a:r>
            <a:endParaRPr lang="en-IN" b="1" dirty="0"/>
          </a:p>
        </p:txBody>
      </p:sp>
      <p:sp>
        <p:nvSpPr>
          <p:cNvPr id="19" name="TextBox 18">
            <a:extLst>
              <a:ext uri="{FF2B5EF4-FFF2-40B4-BE49-F238E27FC236}">
                <a16:creationId xmlns:a16="http://schemas.microsoft.com/office/drawing/2014/main" id="{74D6B37B-8298-4B26-B9F7-E043325B48F7}"/>
              </a:ext>
            </a:extLst>
          </p:cNvPr>
          <p:cNvSpPr txBox="1"/>
          <p:nvPr/>
        </p:nvSpPr>
        <p:spPr>
          <a:xfrm>
            <a:off x="6222797" y="4341408"/>
            <a:ext cx="938815" cy="307777"/>
          </a:xfrm>
          <a:prstGeom prst="rect">
            <a:avLst/>
          </a:prstGeom>
          <a:noFill/>
        </p:spPr>
        <p:txBody>
          <a:bodyPr wrap="square" rtlCol="0">
            <a:spAutoFit/>
          </a:bodyPr>
          <a:lstStyle/>
          <a:p>
            <a:r>
              <a:rPr lang="en-US" b="1" dirty="0"/>
              <a:t>Screen</a:t>
            </a:r>
            <a:endParaRPr lang="en-IN" b="1" dirty="0"/>
          </a:p>
        </p:txBody>
      </p:sp>
      <p:cxnSp>
        <p:nvCxnSpPr>
          <p:cNvPr id="22" name="Straight Arrow Connector 21">
            <a:extLst>
              <a:ext uri="{FF2B5EF4-FFF2-40B4-BE49-F238E27FC236}">
                <a16:creationId xmlns:a16="http://schemas.microsoft.com/office/drawing/2014/main" id="{78CEBE61-2A38-43E2-82AB-A366F2832D78}"/>
              </a:ext>
            </a:extLst>
          </p:cNvPr>
          <p:cNvCxnSpPr>
            <a:cxnSpLocks/>
          </p:cNvCxnSpPr>
          <p:nvPr/>
        </p:nvCxnSpPr>
        <p:spPr>
          <a:xfrm>
            <a:off x="1899684" y="3496460"/>
            <a:ext cx="3678865" cy="0"/>
          </a:xfrm>
          <a:prstGeom prst="straightConnector1">
            <a:avLst/>
          </a:prstGeom>
          <a:ln w="38100">
            <a:solidFill>
              <a:schemeClr val="tx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AD85E9-3B3E-4B49-8A75-C79C76F5174B}"/>
              </a:ext>
            </a:extLst>
          </p:cNvPr>
          <p:cNvSpPr txBox="1"/>
          <p:nvPr/>
        </p:nvSpPr>
        <p:spPr>
          <a:xfrm>
            <a:off x="3253563" y="3573277"/>
            <a:ext cx="1240465" cy="307777"/>
          </a:xfrm>
          <a:prstGeom prst="rect">
            <a:avLst/>
          </a:prstGeom>
          <a:noFill/>
        </p:spPr>
        <p:txBody>
          <a:bodyPr wrap="square" rtlCol="0">
            <a:spAutoFit/>
          </a:bodyPr>
          <a:lstStyle/>
          <a:p>
            <a:r>
              <a:rPr lang="en-US" b="1" dirty="0"/>
              <a:t>Distance</a:t>
            </a:r>
            <a:endParaRPr lang="en-IN" b="1" dirty="0"/>
          </a:p>
        </p:txBody>
      </p:sp>
      <p:sp>
        <p:nvSpPr>
          <p:cNvPr id="24" name="Google Shape;123;p17">
            <a:extLst>
              <a:ext uri="{FF2B5EF4-FFF2-40B4-BE49-F238E27FC236}">
                <a16:creationId xmlns:a16="http://schemas.microsoft.com/office/drawing/2014/main" id="{6F3D46ED-AF92-49B4-857D-89A5397400A0}"/>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20</a:t>
            </a:fld>
            <a:endParaRPr lang="en" dirty="0"/>
          </a:p>
        </p:txBody>
      </p:sp>
      <p:sp>
        <p:nvSpPr>
          <p:cNvPr id="29" name="Rectangle 28">
            <a:extLst>
              <a:ext uri="{FF2B5EF4-FFF2-40B4-BE49-F238E27FC236}">
                <a16:creationId xmlns:a16="http://schemas.microsoft.com/office/drawing/2014/main" id="{39548A8C-8B66-4F26-86B7-C810121B433C}"/>
              </a:ext>
            </a:extLst>
          </p:cNvPr>
          <p:cNvSpPr/>
          <p:nvPr/>
        </p:nvSpPr>
        <p:spPr>
          <a:xfrm>
            <a:off x="5682786" y="2848761"/>
            <a:ext cx="2064806" cy="14926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B2C923D3-E71B-4CE5-9012-3BC4513D7F86}"/>
              </a:ext>
            </a:extLst>
          </p:cNvPr>
          <p:cNvSpPr/>
          <p:nvPr/>
        </p:nvSpPr>
        <p:spPr>
          <a:xfrm>
            <a:off x="4868889" y="296499"/>
            <a:ext cx="1186348" cy="1204066"/>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98C1CE93-D2E2-436B-A2C9-D79985D365BC}"/>
              </a:ext>
            </a:extLst>
          </p:cNvPr>
          <p:cNvSpPr/>
          <p:nvPr/>
        </p:nvSpPr>
        <p:spPr>
          <a:xfrm>
            <a:off x="6414976" y="3317358"/>
            <a:ext cx="609601" cy="563696"/>
          </a:xfrm>
          <a:prstGeom prst="rect">
            <a:avLst/>
          </a:pr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056" name="Picture 8" descr="Navy Blue Slipper Chair with Tufted-back and Short Legs">
            <a:extLst>
              <a:ext uri="{FF2B5EF4-FFF2-40B4-BE49-F238E27FC236}">
                <a16:creationId xmlns:a16="http://schemas.microsoft.com/office/drawing/2014/main" id="{9DE5AD1A-C0A2-402A-A991-B45DB1B691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44" r="27768"/>
          <a:stretch/>
        </p:blipFill>
        <p:spPr bwMode="auto">
          <a:xfrm>
            <a:off x="2145094" y="532327"/>
            <a:ext cx="619577" cy="72912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8" descr="Navy Blue Slipper Chair with Tufted-back and Short Legs">
            <a:extLst>
              <a:ext uri="{FF2B5EF4-FFF2-40B4-BE49-F238E27FC236}">
                <a16:creationId xmlns:a16="http://schemas.microsoft.com/office/drawing/2014/main" id="{395B8CB2-EF98-4C7F-8876-0947B6C2A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44" r="27768"/>
          <a:stretch/>
        </p:blipFill>
        <p:spPr bwMode="auto">
          <a:xfrm>
            <a:off x="4967988" y="367842"/>
            <a:ext cx="950922" cy="1119056"/>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8" descr="Navy Blue Slipper Chair with Tufted-back and Short Legs">
            <a:extLst>
              <a:ext uri="{FF2B5EF4-FFF2-40B4-BE49-F238E27FC236}">
                <a16:creationId xmlns:a16="http://schemas.microsoft.com/office/drawing/2014/main" id="{40317A31-AF4D-427A-AFCA-58C7119169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44" r="27768"/>
          <a:stretch/>
        </p:blipFill>
        <p:spPr bwMode="auto">
          <a:xfrm>
            <a:off x="1090406" y="3169207"/>
            <a:ext cx="619577" cy="72912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Navy Blue Slipper Chair with Tufted-back and Short Legs">
            <a:extLst>
              <a:ext uri="{FF2B5EF4-FFF2-40B4-BE49-F238E27FC236}">
                <a16:creationId xmlns:a16="http://schemas.microsoft.com/office/drawing/2014/main" id="{7B64FAED-364D-4108-85B0-D159FBC465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744" r="27768"/>
          <a:stretch/>
        </p:blipFill>
        <p:spPr bwMode="auto">
          <a:xfrm>
            <a:off x="6550936" y="3399782"/>
            <a:ext cx="343962" cy="4047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A04DA8E-74EB-4085-9F08-C88D0B764BE7}"/>
              </a:ext>
            </a:extLst>
          </p:cNvPr>
          <p:cNvSpPr txBox="1"/>
          <p:nvPr/>
        </p:nvSpPr>
        <p:spPr>
          <a:xfrm>
            <a:off x="2593156" y="1919940"/>
            <a:ext cx="2563362" cy="307774"/>
          </a:xfrm>
          <a:prstGeom prst="rect">
            <a:avLst/>
          </a:prstGeom>
          <a:noFill/>
        </p:spPr>
        <p:txBody>
          <a:bodyPr wrap="square" rtlCol="0">
            <a:spAutoFit/>
          </a:bodyPr>
          <a:lstStyle/>
          <a:p>
            <a:r>
              <a:rPr lang="en-US" b="1" dirty="0"/>
              <a:t>Object near to screen</a:t>
            </a:r>
            <a:endParaRPr lang="en-IN" b="1" dirty="0"/>
          </a:p>
        </p:txBody>
      </p:sp>
      <p:sp>
        <p:nvSpPr>
          <p:cNvPr id="37" name="TextBox 36">
            <a:extLst>
              <a:ext uri="{FF2B5EF4-FFF2-40B4-BE49-F238E27FC236}">
                <a16:creationId xmlns:a16="http://schemas.microsoft.com/office/drawing/2014/main" id="{A8137546-6BBC-4D53-9B96-ED26203E01B6}"/>
              </a:ext>
            </a:extLst>
          </p:cNvPr>
          <p:cNvSpPr txBox="1"/>
          <p:nvPr/>
        </p:nvSpPr>
        <p:spPr>
          <a:xfrm>
            <a:off x="2593156" y="4439885"/>
            <a:ext cx="2563362" cy="307774"/>
          </a:xfrm>
          <a:prstGeom prst="rect">
            <a:avLst/>
          </a:prstGeom>
          <a:noFill/>
        </p:spPr>
        <p:txBody>
          <a:bodyPr wrap="square" rtlCol="0">
            <a:spAutoFit/>
          </a:bodyPr>
          <a:lstStyle/>
          <a:p>
            <a:r>
              <a:rPr lang="en-US" b="1" dirty="0"/>
              <a:t>Object away from screen</a:t>
            </a:r>
            <a:endParaRPr lang="en-IN" b="1" dirty="0"/>
          </a:p>
        </p:txBody>
      </p:sp>
    </p:spTree>
    <p:extLst>
      <p:ext uri="{BB962C8B-B14F-4D97-AF65-F5344CB8AC3E}">
        <p14:creationId xmlns:p14="http://schemas.microsoft.com/office/powerpoint/2010/main" val="34146072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2" name="Google Shape;123;p17">
            <a:extLst>
              <a:ext uri="{FF2B5EF4-FFF2-40B4-BE49-F238E27FC236}">
                <a16:creationId xmlns:a16="http://schemas.microsoft.com/office/drawing/2014/main" id="{4FDC29C3-E15D-4667-AD7A-3AEF106BF813}"/>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21</a:t>
            </a:fld>
            <a:endParaRPr/>
          </a:p>
        </p:txBody>
      </p:sp>
      <p:sp>
        <p:nvSpPr>
          <p:cNvPr id="3" name="Google Shape;224;p26">
            <a:extLst>
              <a:ext uri="{FF2B5EF4-FFF2-40B4-BE49-F238E27FC236}">
                <a16:creationId xmlns:a16="http://schemas.microsoft.com/office/drawing/2014/main" id="{C0AC0EB6-F785-4D1B-850B-1F56B111B4AC}"/>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21</a:t>
            </a:fld>
            <a:endParaRPr lang="en"/>
          </a:p>
        </p:txBody>
      </p:sp>
      <p:sp>
        <p:nvSpPr>
          <p:cNvPr id="4" name="Google Shape;123;p17">
            <a:extLst>
              <a:ext uri="{FF2B5EF4-FFF2-40B4-BE49-F238E27FC236}">
                <a16:creationId xmlns:a16="http://schemas.microsoft.com/office/drawing/2014/main" id="{EA266DEB-58B7-41B5-81A7-3E181735B71B}"/>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21</a:t>
            </a:fld>
            <a:endParaRPr lang="en" dirty="0"/>
          </a:p>
        </p:txBody>
      </p:sp>
      <p:sp>
        <p:nvSpPr>
          <p:cNvPr id="5" name="TextBox 4">
            <a:extLst>
              <a:ext uri="{FF2B5EF4-FFF2-40B4-BE49-F238E27FC236}">
                <a16:creationId xmlns:a16="http://schemas.microsoft.com/office/drawing/2014/main" id="{D6FF0B84-A55D-40BE-94DF-43DED55696EE}"/>
              </a:ext>
            </a:extLst>
          </p:cNvPr>
          <p:cNvSpPr txBox="1"/>
          <p:nvPr/>
        </p:nvSpPr>
        <p:spPr>
          <a:xfrm>
            <a:off x="271130" y="397048"/>
            <a:ext cx="5746898" cy="590931"/>
          </a:xfrm>
          <a:prstGeom prst="rect">
            <a:avLst/>
          </a:prstGeom>
          <a:noFill/>
        </p:spPr>
        <p:txBody>
          <a:bodyPr wrap="square">
            <a:spAutoFit/>
          </a:bodyPr>
          <a:lstStyle/>
          <a:p>
            <a:pPr>
              <a:lnSpc>
                <a:spcPct val="90000"/>
              </a:lnSpc>
              <a:defRPr/>
            </a:pPr>
            <a:r>
              <a:rPr lang="en-US" sz="3600" b="1" dirty="0">
                <a:solidFill>
                  <a:srgbClr val="77063F"/>
                </a:solidFill>
                <a:latin typeface="Gadugi" panose="020B0502040204020203" pitchFamily="34" charset="0"/>
                <a:ea typeface="Gadugi" panose="020B0502040204020203" pitchFamily="34" charset="0"/>
              </a:rPr>
              <a:t>OUTPUT VOICE</a:t>
            </a:r>
            <a:endParaRPr lang="en-IN" sz="3600" b="1" dirty="0">
              <a:solidFill>
                <a:srgbClr val="77063F"/>
              </a:solidFill>
              <a:latin typeface="Gadugi" panose="020B0502040204020203" pitchFamily="34" charset="0"/>
              <a:ea typeface="Gadugi" panose="020B0502040204020203" pitchFamily="34" charset="0"/>
            </a:endParaRPr>
          </a:p>
        </p:txBody>
      </p:sp>
      <p:sp>
        <p:nvSpPr>
          <p:cNvPr id="8" name="TextBox 7">
            <a:extLst>
              <a:ext uri="{FF2B5EF4-FFF2-40B4-BE49-F238E27FC236}">
                <a16:creationId xmlns:a16="http://schemas.microsoft.com/office/drawing/2014/main" id="{DCB31802-D2C8-43FD-B578-D9728E11AC7B}"/>
              </a:ext>
            </a:extLst>
          </p:cNvPr>
          <p:cNvSpPr txBox="1"/>
          <p:nvPr/>
        </p:nvSpPr>
        <p:spPr>
          <a:xfrm>
            <a:off x="999460" y="1124919"/>
            <a:ext cx="7145079" cy="1015663"/>
          </a:xfrm>
          <a:prstGeom prst="rect">
            <a:avLst/>
          </a:prstGeom>
          <a:noFill/>
        </p:spPr>
        <p:txBody>
          <a:bodyPr wrap="square">
            <a:spAutoFit/>
          </a:bodyPr>
          <a:lstStyle/>
          <a:p>
            <a:r>
              <a:rPr lang="en-IN" sz="2000" dirty="0">
                <a:effectLst/>
                <a:ea typeface="Calibri" panose="020F0502020204030204" pitchFamily="34" charset="0"/>
              </a:rPr>
              <a:t>	In this module the speech will be the output. The obtained distance and classified objects will be converted to speech. Pyaudio is used for the conversion of text to speech. </a:t>
            </a:r>
            <a:endParaRPr lang="en-IN" sz="2000" dirty="0"/>
          </a:p>
        </p:txBody>
      </p:sp>
      <p:pic>
        <p:nvPicPr>
          <p:cNvPr id="15" name="Picture 14">
            <a:extLst>
              <a:ext uri="{FF2B5EF4-FFF2-40B4-BE49-F238E27FC236}">
                <a16:creationId xmlns:a16="http://schemas.microsoft.com/office/drawing/2014/main" id="{6409BE85-C990-4020-B989-2FFF68EE6C45}"/>
              </a:ext>
            </a:extLst>
          </p:cNvPr>
          <p:cNvPicPr>
            <a:picLocks noChangeAspect="1"/>
          </p:cNvPicPr>
          <p:nvPr/>
        </p:nvPicPr>
        <p:blipFill rotWithShape="1">
          <a:blip r:embed="rId3"/>
          <a:srcRect l="7371" t="11714" r="7345" b="11112"/>
          <a:stretch/>
        </p:blipFill>
        <p:spPr>
          <a:xfrm>
            <a:off x="4302642" y="2305222"/>
            <a:ext cx="2643964" cy="1984104"/>
          </a:xfrm>
          <a:prstGeom prst="rect">
            <a:avLst/>
          </a:prstGeom>
        </p:spPr>
      </p:pic>
      <p:sp>
        <p:nvSpPr>
          <p:cNvPr id="16" name="TextBox 15">
            <a:extLst>
              <a:ext uri="{FF2B5EF4-FFF2-40B4-BE49-F238E27FC236}">
                <a16:creationId xmlns:a16="http://schemas.microsoft.com/office/drawing/2014/main" id="{6D6A584C-4499-48BE-AA28-51943898C5C4}"/>
              </a:ext>
            </a:extLst>
          </p:cNvPr>
          <p:cNvSpPr txBox="1"/>
          <p:nvPr/>
        </p:nvSpPr>
        <p:spPr>
          <a:xfrm>
            <a:off x="4302642" y="4437321"/>
            <a:ext cx="2643964" cy="523220"/>
          </a:xfrm>
          <a:prstGeom prst="rect">
            <a:avLst/>
          </a:prstGeom>
          <a:noFill/>
        </p:spPr>
        <p:txBody>
          <a:bodyPr wrap="square" rtlCol="0">
            <a:spAutoFit/>
          </a:bodyPr>
          <a:lstStyle/>
          <a:p>
            <a:pPr algn="ctr"/>
            <a:r>
              <a:rPr lang="en-US" b="1" dirty="0"/>
              <a:t>Object identified with name  distance</a:t>
            </a:r>
            <a:endParaRPr lang="en-IN" b="1" dirty="0"/>
          </a:p>
        </p:txBody>
      </p:sp>
      <p:pic>
        <p:nvPicPr>
          <p:cNvPr id="17" name="Graphic 16" descr="Volume">
            <a:extLst>
              <a:ext uri="{FF2B5EF4-FFF2-40B4-BE49-F238E27FC236}">
                <a16:creationId xmlns:a16="http://schemas.microsoft.com/office/drawing/2014/main" id="{C5A82C3B-0CB7-40B4-8091-40BF535826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1151" y="2698578"/>
            <a:ext cx="1475947" cy="1475947"/>
          </a:xfrm>
          <a:prstGeom prst="rect">
            <a:avLst/>
          </a:prstGeom>
        </p:spPr>
      </p:pic>
      <p:pic>
        <p:nvPicPr>
          <p:cNvPr id="19" name="Graphic 18" descr="Add">
            <a:extLst>
              <a:ext uri="{FF2B5EF4-FFF2-40B4-BE49-F238E27FC236}">
                <a16:creationId xmlns:a16="http://schemas.microsoft.com/office/drawing/2014/main" id="{1087C04D-2FDD-43A0-B370-6982AE2552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615070" y="3202635"/>
            <a:ext cx="467832" cy="467832"/>
          </a:xfrm>
          <a:prstGeom prst="rect">
            <a:avLst/>
          </a:prstGeom>
        </p:spPr>
      </p:pic>
    </p:spTree>
    <p:extLst>
      <p:ext uri="{BB962C8B-B14F-4D97-AF65-F5344CB8AC3E}">
        <p14:creationId xmlns:p14="http://schemas.microsoft.com/office/powerpoint/2010/main" val="3938276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sp>
        <p:nvSpPr>
          <p:cNvPr id="59" name="Google Shape;123;p17">
            <a:extLst>
              <a:ext uri="{FF2B5EF4-FFF2-40B4-BE49-F238E27FC236}">
                <a16:creationId xmlns:a16="http://schemas.microsoft.com/office/drawing/2014/main" id="{35ED5780-A378-46CE-9468-A32EB747C6A0}"/>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22</a:t>
            </a:fld>
            <a:endParaRPr/>
          </a:p>
        </p:txBody>
      </p:sp>
      <p:sp>
        <p:nvSpPr>
          <p:cNvPr id="60" name="Google Shape;224;p26">
            <a:extLst>
              <a:ext uri="{FF2B5EF4-FFF2-40B4-BE49-F238E27FC236}">
                <a16:creationId xmlns:a16="http://schemas.microsoft.com/office/drawing/2014/main" id="{4CB62F5E-BBED-456A-9785-07DFB05418B5}"/>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22</a:t>
            </a:fld>
            <a:endParaRPr lang="en"/>
          </a:p>
        </p:txBody>
      </p:sp>
      <p:sp>
        <p:nvSpPr>
          <p:cNvPr id="61" name="Google Shape;123;p17">
            <a:extLst>
              <a:ext uri="{FF2B5EF4-FFF2-40B4-BE49-F238E27FC236}">
                <a16:creationId xmlns:a16="http://schemas.microsoft.com/office/drawing/2014/main" id="{ED2DB4B4-505B-4E81-B1B4-433073BE7222}"/>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22</a:t>
            </a:fld>
            <a:endParaRPr lang="en" dirty="0"/>
          </a:p>
        </p:txBody>
      </p:sp>
      <p:sp>
        <p:nvSpPr>
          <p:cNvPr id="62" name="TextBox 61">
            <a:extLst>
              <a:ext uri="{FF2B5EF4-FFF2-40B4-BE49-F238E27FC236}">
                <a16:creationId xmlns:a16="http://schemas.microsoft.com/office/drawing/2014/main" id="{DCEFBFB0-D144-43CE-BF87-92FD432BC07D}"/>
              </a:ext>
            </a:extLst>
          </p:cNvPr>
          <p:cNvSpPr txBox="1"/>
          <p:nvPr/>
        </p:nvSpPr>
        <p:spPr>
          <a:xfrm>
            <a:off x="278219" y="198574"/>
            <a:ext cx="5746898" cy="590931"/>
          </a:xfrm>
          <a:prstGeom prst="rect">
            <a:avLst/>
          </a:prstGeom>
          <a:noFill/>
        </p:spPr>
        <p:txBody>
          <a:bodyPr wrap="square">
            <a:spAutoFit/>
          </a:bodyPr>
          <a:lstStyle/>
          <a:p>
            <a:pPr>
              <a:lnSpc>
                <a:spcPct val="90000"/>
              </a:lnSpc>
              <a:defRPr/>
            </a:pPr>
            <a:r>
              <a:rPr lang="en-US" sz="3600" b="1" dirty="0">
                <a:solidFill>
                  <a:schemeClr val="bg1"/>
                </a:solidFill>
                <a:latin typeface="Gadugi" panose="020B0502040204020203" pitchFamily="34" charset="0"/>
                <a:ea typeface="Gadugi" panose="020B0502040204020203" pitchFamily="34" charset="0"/>
              </a:rPr>
              <a:t>REFRENCES</a:t>
            </a:r>
            <a:r>
              <a:rPr lang="en-US" sz="3400" b="1" dirty="0">
                <a:solidFill>
                  <a:srgbClr val="77063F"/>
                </a:solidFill>
                <a:latin typeface="Gadugi" panose="020B0502040204020203" pitchFamily="34" charset="0"/>
                <a:ea typeface="Gadugi" panose="020B0502040204020203" pitchFamily="34" charset="0"/>
              </a:rPr>
              <a:t> </a:t>
            </a:r>
            <a:endParaRPr lang="en-IN" sz="3400" b="1" dirty="0">
              <a:solidFill>
                <a:srgbClr val="77063F"/>
              </a:solidFill>
              <a:latin typeface="Gadugi" panose="020B0502040204020203" pitchFamily="34" charset="0"/>
              <a:ea typeface="Gadugi" panose="020B0502040204020203" pitchFamily="34" charset="0"/>
            </a:endParaRPr>
          </a:p>
        </p:txBody>
      </p:sp>
      <p:sp>
        <p:nvSpPr>
          <p:cNvPr id="63" name="TextBox 62">
            <a:extLst>
              <a:ext uri="{FF2B5EF4-FFF2-40B4-BE49-F238E27FC236}">
                <a16:creationId xmlns:a16="http://schemas.microsoft.com/office/drawing/2014/main" id="{C5CF3652-EC0A-43B1-8AE8-CE04B065EBC0}"/>
              </a:ext>
            </a:extLst>
          </p:cNvPr>
          <p:cNvSpPr txBox="1"/>
          <p:nvPr/>
        </p:nvSpPr>
        <p:spPr>
          <a:xfrm>
            <a:off x="786808" y="948838"/>
            <a:ext cx="7478234" cy="3207545"/>
          </a:xfrm>
          <a:prstGeom prst="rect">
            <a:avLst/>
          </a:prstGeom>
          <a:noFill/>
        </p:spPr>
        <p:txBody>
          <a:bodyPr wrap="square">
            <a:spAutoFit/>
          </a:bodyPr>
          <a:lstStyle/>
          <a:p>
            <a:pPr>
              <a:lnSpc>
                <a:spcPct val="115000"/>
              </a:lnSpc>
              <a:spcAft>
                <a:spcPts val="800"/>
              </a:spcAft>
              <a:tabLst>
                <a:tab pos="935355" algn="l"/>
              </a:tabLst>
            </a:pPr>
            <a:r>
              <a:rPr lang="en-IN" sz="1600" dirty="0">
                <a:effectLst/>
                <a:latin typeface="+mj-lt"/>
                <a:ea typeface="Calibri" panose="020F0502020204030204" pitchFamily="34" charset="0"/>
                <a:cs typeface="Times New Roman" panose="02020603050405020304" pitchFamily="18" charset="0"/>
              </a:rPr>
              <a:t>[1] “Wearable technology,” Nov 2019. [Online]. Available: https://en.wikipedia.org/ wiki/Wearable technology </a:t>
            </a:r>
          </a:p>
          <a:p>
            <a:pPr>
              <a:lnSpc>
                <a:spcPct val="115000"/>
              </a:lnSpc>
              <a:spcAft>
                <a:spcPts val="800"/>
              </a:spcAft>
              <a:tabLst>
                <a:tab pos="935355" algn="l"/>
              </a:tabLst>
            </a:pPr>
            <a:r>
              <a:rPr lang="en-IN" sz="1600" dirty="0">
                <a:effectLst/>
                <a:latin typeface="+mj-lt"/>
                <a:ea typeface="Calibri" panose="020F0502020204030204" pitchFamily="34" charset="0"/>
                <a:cs typeface="Times New Roman" panose="02020603050405020304" pitchFamily="18" charset="0"/>
              </a:rPr>
              <a:t>[2] J. Hui, “What do we learn from single shot object detectors (ssd, yolov3), fpn &amp; focal loss (retinanet)?” Medium [Online]. Available: [Accessed:, vol. 28, September 2019.</a:t>
            </a:r>
          </a:p>
          <a:p>
            <a:pPr>
              <a:lnSpc>
                <a:spcPct val="115000"/>
              </a:lnSpc>
              <a:spcAft>
                <a:spcPts val="800"/>
              </a:spcAft>
              <a:tabLst>
                <a:tab pos="935355" algn="l"/>
              </a:tabLst>
            </a:pPr>
            <a:r>
              <a:rPr lang="en-IN" sz="1600" dirty="0">
                <a:effectLst/>
                <a:latin typeface="+mj-lt"/>
                <a:ea typeface="Calibri" panose="020F0502020204030204" pitchFamily="34" charset="0"/>
                <a:cs typeface="Times New Roman" panose="02020603050405020304" pitchFamily="18" charset="0"/>
              </a:rPr>
              <a:t>[3] C.-Y. Cao, J.-C. Zheng, Y.-Q. Huang, J. Liu, and C.-F. Yang, “Investigation of a Promoted You Only Look Once Algorithm and Its Application in Traffic Flow Monitoring,” Applied Sciences, vol. 9, no. 17, p. 3619, 2019. </a:t>
            </a:r>
          </a:p>
          <a:p>
            <a:pPr>
              <a:lnSpc>
                <a:spcPct val="115000"/>
              </a:lnSpc>
              <a:spcAft>
                <a:spcPts val="800"/>
              </a:spcAft>
              <a:tabLst>
                <a:tab pos="935355" algn="l"/>
              </a:tabLst>
            </a:pPr>
            <a:r>
              <a:rPr lang="en-IN" sz="1600" dirty="0">
                <a:effectLst/>
                <a:latin typeface="+mj-lt"/>
                <a:ea typeface="Calibri" panose="020F0502020204030204" pitchFamily="34" charset="0"/>
                <a:cs typeface="Times New Roman" panose="02020603050405020304" pitchFamily="18" charset="0"/>
              </a:rPr>
              <a:t>[4] Z. Zhang, T. He, H. Zhang, Z. Zhang, J. Xie, and M. Li, “Bag of Freebies for Training Object Detection Neural Networks,” arXiv:1902.04103 [cs], 2019.</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sp>
        <p:nvSpPr>
          <p:cNvPr id="59" name="Google Shape;123;p17">
            <a:extLst>
              <a:ext uri="{FF2B5EF4-FFF2-40B4-BE49-F238E27FC236}">
                <a16:creationId xmlns:a16="http://schemas.microsoft.com/office/drawing/2014/main" id="{35ED5780-A378-46CE-9468-A32EB747C6A0}"/>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60" name="Google Shape;224;p26">
            <a:extLst>
              <a:ext uri="{FF2B5EF4-FFF2-40B4-BE49-F238E27FC236}">
                <a16:creationId xmlns:a16="http://schemas.microsoft.com/office/drawing/2014/main" id="{4CB62F5E-BBED-456A-9785-07DFB05418B5}"/>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23</a:t>
            </a:fld>
            <a:endParaRPr lang="en"/>
          </a:p>
        </p:txBody>
      </p:sp>
      <p:sp>
        <p:nvSpPr>
          <p:cNvPr id="61" name="Google Shape;123;p17">
            <a:extLst>
              <a:ext uri="{FF2B5EF4-FFF2-40B4-BE49-F238E27FC236}">
                <a16:creationId xmlns:a16="http://schemas.microsoft.com/office/drawing/2014/main" id="{ED2DB4B4-505B-4E81-B1B4-433073BE7222}"/>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23</a:t>
            </a:fld>
            <a:endParaRPr lang="en" dirty="0"/>
          </a:p>
        </p:txBody>
      </p:sp>
      <p:sp>
        <p:nvSpPr>
          <p:cNvPr id="8" name="TextBox 7">
            <a:extLst>
              <a:ext uri="{FF2B5EF4-FFF2-40B4-BE49-F238E27FC236}">
                <a16:creationId xmlns:a16="http://schemas.microsoft.com/office/drawing/2014/main" id="{568C017F-510E-43C0-867E-0D46FE13D65B}"/>
              </a:ext>
            </a:extLst>
          </p:cNvPr>
          <p:cNvSpPr txBox="1"/>
          <p:nvPr/>
        </p:nvSpPr>
        <p:spPr>
          <a:xfrm>
            <a:off x="964018" y="909488"/>
            <a:ext cx="7215963" cy="3104953"/>
          </a:xfrm>
          <a:prstGeom prst="rect">
            <a:avLst/>
          </a:prstGeom>
          <a:noFill/>
        </p:spPr>
        <p:txBody>
          <a:bodyPr wrap="square">
            <a:spAutoFit/>
          </a:bodyPr>
          <a:lstStyle/>
          <a:p>
            <a:pPr algn="just">
              <a:lnSpc>
                <a:spcPct val="115000"/>
              </a:lnSpc>
              <a:spcAft>
                <a:spcPts val="800"/>
              </a:spcAft>
              <a:tabLst>
                <a:tab pos="935355" algn="l"/>
              </a:tabLst>
            </a:pPr>
            <a:r>
              <a:rPr lang="en-IN" sz="1600" dirty="0">
                <a:effectLst/>
                <a:latin typeface="+mn-lt"/>
                <a:ea typeface="Calibri" panose="020F0502020204030204" pitchFamily="34" charset="0"/>
                <a:cs typeface="Times New Roman" panose="02020603050405020304" pitchFamily="18" charset="0"/>
              </a:rPr>
              <a:t>[5] B. Benjdira, T. Khursheed, A. Koubaa, A. Ammar, and K. Ouni, “Car Detection using Unmanned Aerial Vehicles: Comparison between Faster R-CNN and YOLOv3.” IEEE, 2019, pp. 1–6. </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p>
            <a:pPr>
              <a:lnSpc>
                <a:spcPct val="115000"/>
              </a:lnSpc>
              <a:spcAft>
                <a:spcPts val="800"/>
              </a:spcAft>
              <a:tabLst>
                <a:tab pos="935355" algn="l"/>
              </a:tabLst>
            </a:pPr>
            <a:r>
              <a:rPr lang="en-IN" sz="1600" dirty="0">
                <a:effectLst/>
                <a:latin typeface="+mj-lt"/>
                <a:ea typeface="Calibri" panose="020F0502020204030204" pitchFamily="34" charset="0"/>
                <a:cs typeface="Times New Roman" panose="02020603050405020304" pitchFamily="18" charset="0"/>
              </a:rPr>
              <a:t>[6] A. I. Maqueda, A. Loquercio, G. Gallego, N. Garc´ıa, and D. Scaramuzza, “Eventbased vision meets deep learning on steering prediction for self-driving cars,” in 2018 IEEE/CVF Conference on Computer Vision and Pattern Recognition, June 2018, pp. 5419–5427. </a:t>
            </a:r>
          </a:p>
          <a:p>
            <a:pPr>
              <a:lnSpc>
                <a:spcPct val="115000"/>
              </a:lnSpc>
              <a:spcAft>
                <a:spcPts val="800"/>
              </a:spcAft>
              <a:tabLst>
                <a:tab pos="935355" algn="l"/>
              </a:tabLst>
            </a:pPr>
            <a:r>
              <a:rPr lang="en-IN" sz="1600" dirty="0">
                <a:effectLst/>
                <a:latin typeface="+mj-lt"/>
                <a:ea typeface="Calibri" panose="020F0502020204030204" pitchFamily="34" charset="0"/>
                <a:cs typeface="Times New Roman" panose="02020603050405020304" pitchFamily="18" charset="0"/>
              </a:rPr>
              <a:t>[7] A. Wong, M. J. Shafiee, F. Li, and B. Chwyl, “Tiny SSD: A Tiny Single-shot Detection Deep Convolutional Neural Network for Real-time Embedded Object Detection,” arXiv:1802.06488 [cs], 2018. </a:t>
            </a:r>
          </a:p>
        </p:txBody>
      </p:sp>
    </p:spTree>
    <p:extLst>
      <p:ext uri="{BB962C8B-B14F-4D97-AF65-F5344CB8AC3E}">
        <p14:creationId xmlns:p14="http://schemas.microsoft.com/office/powerpoint/2010/main" val="3802499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accent4"/>
            </a:gs>
            <a:gs pos="100000">
              <a:schemeClr val="accent5"/>
            </a:gs>
          </a:gsLst>
          <a:lin ang="5400700" scaled="0"/>
        </a:gradFill>
        <a:effectLst/>
      </p:bgPr>
    </p:bg>
    <p:spTree>
      <p:nvGrpSpPr>
        <p:cNvPr id="1" name="Shape 221"/>
        <p:cNvGrpSpPr/>
        <p:nvPr/>
      </p:nvGrpSpPr>
      <p:grpSpPr>
        <a:xfrm>
          <a:off x="0" y="0"/>
          <a:ext cx="0" cy="0"/>
          <a:chOff x="0" y="0"/>
          <a:chExt cx="0" cy="0"/>
        </a:xfrm>
      </p:grpSpPr>
      <p:sp>
        <p:nvSpPr>
          <p:cNvPr id="59" name="Google Shape;123;p17">
            <a:extLst>
              <a:ext uri="{FF2B5EF4-FFF2-40B4-BE49-F238E27FC236}">
                <a16:creationId xmlns:a16="http://schemas.microsoft.com/office/drawing/2014/main" id="{35ED5780-A378-46CE-9468-A32EB747C6A0}"/>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60" name="Google Shape;224;p26">
            <a:extLst>
              <a:ext uri="{FF2B5EF4-FFF2-40B4-BE49-F238E27FC236}">
                <a16:creationId xmlns:a16="http://schemas.microsoft.com/office/drawing/2014/main" id="{4CB62F5E-BBED-456A-9785-07DFB05418B5}"/>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24</a:t>
            </a:fld>
            <a:endParaRPr lang="en"/>
          </a:p>
        </p:txBody>
      </p:sp>
      <p:sp>
        <p:nvSpPr>
          <p:cNvPr id="61" name="Google Shape;123;p17">
            <a:extLst>
              <a:ext uri="{FF2B5EF4-FFF2-40B4-BE49-F238E27FC236}">
                <a16:creationId xmlns:a16="http://schemas.microsoft.com/office/drawing/2014/main" id="{ED2DB4B4-505B-4E81-B1B4-433073BE7222}"/>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24</a:t>
            </a:fld>
            <a:endParaRPr lang="en" dirty="0"/>
          </a:p>
        </p:txBody>
      </p:sp>
      <p:sp>
        <p:nvSpPr>
          <p:cNvPr id="9" name="TextBox 8">
            <a:extLst>
              <a:ext uri="{FF2B5EF4-FFF2-40B4-BE49-F238E27FC236}">
                <a16:creationId xmlns:a16="http://schemas.microsoft.com/office/drawing/2014/main" id="{A0B0618E-7BED-4B57-A271-1B6FB14051C4}"/>
              </a:ext>
            </a:extLst>
          </p:cNvPr>
          <p:cNvSpPr txBox="1"/>
          <p:nvPr/>
        </p:nvSpPr>
        <p:spPr>
          <a:xfrm>
            <a:off x="985281" y="838341"/>
            <a:ext cx="7024577" cy="3239990"/>
          </a:xfrm>
          <a:prstGeom prst="rect">
            <a:avLst/>
          </a:prstGeom>
          <a:noFill/>
        </p:spPr>
        <p:txBody>
          <a:bodyPr wrap="square">
            <a:spAutoFit/>
          </a:bodyPr>
          <a:lstStyle/>
          <a:p>
            <a:pPr>
              <a:lnSpc>
                <a:spcPct val="115000"/>
              </a:lnSpc>
              <a:spcAft>
                <a:spcPts val="800"/>
              </a:spcAft>
              <a:tabLst>
                <a:tab pos="935355" algn="l"/>
              </a:tabLst>
            </a:pPr>
            <a:r>
              <a:rPr lang="en-IN" sz="1600" dirty="0">
                <a:effectLst/>
                <a:latin typeface="+mj-lt"/>
                <a:ea typeface="Calibri" panose="020F0502020204030204" pitchFamily="34" charset="0"/>
                <a:cs typeface="Times New Roman" panose="02020603050405020304" pitchFamily="18" charset="0"/>
              </a:rPr>
              <a:t>[8] K.-J. Kim, P.-K. Kim, Y.-S. Chung, and D.-H. Choi, “Performance Enhancement of YOLOv3 by Adding Prediction Layers with Spatial Pyramid Pooling for Vehicle Detection,” 2018, pp. 1–6.</a:t>
            </a:r>
          </a:p>
          <a:p>
            <a:pPr>
              <a:lnSpc>
                <a:spcPct val="115000"/>
              </a:lnSpc>
              <a:spcAft>
                <a:spcPts val="800"/>
              </a:spcAft>
              <a:tabLst>
                <a:tab pos="935355" algn="l"/>
              </a:tabLst>
            </a:pPr>
            <a:r>
              <a:rPr lang="en-IN" sz="1600" dirty="0">
                <a:effectLst/>
                <a:latin typeface="+mj-lt"/>
                <a:ea typeface="Calibri" panose="020F0502020204030204" pitchFamily="34" charset="0"/>
                <a:cs typeface="Times New Roman" panose="02020603050405020304" pitchFamily="18" charset="0"/>
              </a:rPr>
              <a:t> [9] P. Maolanon and K. Sukvichai, “Development of a Wearable Household Objects Finder and Localizer Device Using CNNs on Raspberry Pi 3,” 2018, pp. 25–28.</a:t>
            </a:r>
          </a:p>
          <a:p>
            <a:pPr>
              <a:lnSpc>
                <a:spcPct val="115000"/>
              </a:lnSpc>
              <a:spcAft>
                <a:spcPts val="800"/>
              </a:spcAft>
              <a:tabLst>
                <a:tab pos="935355" algn="l"/>
              </a:tabLst>
            </a:pPr>
            <a:r>
              <a:rPr lang="en-IN" sz="1600" dirty="0">
                <a:effectLst/>
                <a:latin typeface="+mj-lt"/>
                <a:ea typeface="Calibri" panose="020F0502020204030204" pitchFamily="34" charset="0"/>
                <a:cs typeface="Times New Roman" panose="02020603050405020304" pitchFamily="18" charset="0"/>
              </a:rPr>
              <a:t>[10] M. B. Jensen, K. Nasrollahi, and T. B. Moeslund, “Evaluating State-of-the-Art Object Detector on Challenging Traffic Light Data,” 2017, pp. 882–888.</a:t>
            </a:r>
          </a:p>
          <a:p>
            <a:pPr>
              <a:lnSpc>
                <a:spcPct val="115000"/>
              </a:lnSpc>
              <a:spcAft>
                <a:spcPts val="800"/>
              </a:spcAft>
              <a:tabLst>
                <a:tab pos="935355" algn="l"/>
              </a:tabLst>
            </a:pPr>
            <a:endParaRPr lang="en-IN" sz="18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51628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2" name="TextBox 1">
            <a:extLst>
              <a:ext uri="{FF2B5EF4-FFF2-40B4-BE49-F238E27FC236}">
                <a16:creationId xmlns:a16="http://schemas.microsoft.com/office/drawing/2014/main" id="{49BACB80-B359-47B9-BC3C-F3757F02F75D}"/>
              </a:ext>
            </a:extLst>
          </p:cNvPr>
          <p:cNvSpPr txBox="1"/>
          <p:nvPr/>
        </p:nvSpPr>
        <p:spPr>
          <a:xfrm>
            <a:off x="1080976" y="1848475"/>
            <a:ext cx="6982047" cy="1446550"/>
          </a:xfrm>
          <a:prstGeom prst="rect">
            <a:avLst/>
          </a:prstGeom>
          <a:noFill/>
        </p:spPr>
        <p:txBody>
          <a:bodyPr wrap="square" rtlCol="0">
            <a:spAutoFit/>
          </a:bodyPr>
          <a:lstStyle/>
          <a:p>
            <a:r>
              <a:rPr lang="en-US" sz="8800" b="1" dirty="0">
                <a:solidFill>
                  <a:schemeClr val="bg1"/>
                </a:solidFill>
              </a:rPr>
              <a:t>THANK YOU</a:t>
            </a:r>
            <a:endParaRPr lang="en-IN" sz="8800"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12" name="Google Shape;89;p13">
            <a:extLst>
              <a:ext uri="{FF2B5EF4-FFF2-40B4-BE49-F238E27FC236}">
                <a16:creationId xmlns:a16="http://schemas.microsoft.com/office/drawing/2014/main" id="{ED47B3EE-02D9-43F9-936E-14EFED5969BA}"/>
              </a:ext>
            </a:extLst>
          </p:cNvPr>
          <p:cNvSpPr txBox="1">
            <a:spLocks noGrp="1"/>
          </p:cNvSpPr>
          <p:nvPr>
            <p:ph type="title"/>
          </p:nvPr>
        </p:nvSpPr>
        <p:spPr>
          <a:xfrm>
            <a:off x="407271" y="524541"/>
            <a:ext cx="7819096" cy="106217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3600" b="1" dirty="0">
                <a:solidFill>
                  <a:srgbClr val="77063F"/>
                </a:solidFill>
                <a:latin typeface="Gadugi" panose="020B0502040204020203" pitchFamily="34" charset="0"/>
                <a:ea typeface="Gadugi" panose="020B0502040204020203" pitchFamily="34" charset="0"/>
                <a:cs typeface="Times New Roman" pitchFamily="18" charset="0"/>
              </a:rPr>
              <a:t>MOTIVATION</a:t>
            </a:r>
            <a:r>
              <a:rPr lang="en-US" sz="3600" b="1" i="1" kern="0" dirty="0">
                <a:solidFill>
                  <a:srgbClr val="77063F"/>
                </a:solidFill>
                <a:latin typeface="Gadugi" panose="020B0502040204020203" pitchFamily="34" charset="0"/>
                <a:ea typeface="Gadugi" panose="020B0502040204020203" pitchFamily="34" charset="0"/>
                <a:cs typeface="Times New Roman" pitchFamily="18" charset="0"/>
              </a:rPr>
              <a:t> </a:t>
            </a:r>
            <a:r>
              <a:rPr lang="en-US" sz="3600" b="1" dirty="0">
                <a:solidFill>
                  <a:srgbClr val="77063F"/>
                </a:solidFill>
                <a:latin typeface="Gadugi" panose="020B0502040204020203" pitchFamily="34" charset="0"/>
                <a:ea typeface="Gadugi" panose="020B0502040204020203" pitchFamily="34" charset="0"/>
                <a:cs typeface="Times New Roman" pitchFamily="18" charset="0"/>
              </a:rPr>
              <a:t>BEHIND THE WORK</a:t>
            </a:r>
            <a:endParaRPr sz="3600" dirty="0">
              <a:solidFill>
                <a:srgbClr val="77063F"/>
              </a:solidFill>
              <a:latin typeface="Gadugi" panose="020B0502040204020203" pitchFamily="34" charset="0"/>
              <a:ea typeface="Gadugi" panose="020B0502040204020203" pitchFamily="34" charset="0"/>
            </a:endParaRPr>
          </a:p>
        </p:txBody>
      </p:sp>
      <p:sp>
        <p:nvSpPr>
          <p:cNvPr id="13" name="Google Shape;93;p13">
            <a:extLst>
              <a:ext uri="{FF2B5EF4-FFF2-40B4-BE49-F238E27FC236}">
                <a16:creationId xmlns:a16="http://schemas.microsoft.com/office/drawing/2014/main" id="{0438A6C0-CE35-4882-86AE-7FA77937D3D8}"/>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4" name="TextBox 13">
            <a:extLst>
              <a:ext uri="{FF2B5EF4-FFF2-40B4-BE49-F238E27FC236}">
                <a16:creationId xmlns:a16="http://schemas.microsoft.com/office/drawing/2014/main" id="{6032B8B6-F332-4CA0-BB08-7557391348A5}"/>
              </a:ext>
            </a:extLst>
          </p:cNvPr>
          <p:cNvSpPr txBox="1"/>
          <p:nvPr/>
        </p:nvSpPr>
        <p:spPr>
          <a:xfrm>
            <a:off x="1077433" y="1910030"/>
            <a:ext cx="6478772" cy="1384995"/>
          </a:xfrm>
          <a:prstGeom prst="rect">
            <a:avLst/>
          </a:prstGeom>
          <a:noFill/>
        </p:spPr>
        <p:txBody>
          <a:bodyPr wrap="square" rtlCol="0">
            <a:spAutoFit/>
          </a:bodyPr>
          <a:lstStyle/>
          <a:p>
            <a:r>
              <a:rPr lang="en-US" sz="2400" dirty="0">
                <a:solidFill>
                  <a:schemeClr val="tx1"/>
                </a:solidFill>
              </a:rPr>
              <a:t> 	</a:t>
            </a:r>
            <a:r>
              <a:rPr lang="en-US" sz="2000" dirty="0">
                <a:solidFill>
                  <a:schemeClr val="tx1"/>
                </a:solidFill>
              </a:rPr>
              <a:t>Vision plays an important part in our daily life. Humans use vision for navigating through roads, to find objects, etc. However, blind persons are not blessed with Vision which makes their life quite difficult. </a:t>
            </a:r>
            <a:r>
              <a:rPr lang="en-US" sz="2000" b="0" i="0" dirty="0">
                <a:solidFill>
                  <a:schemeClr val="tx1"/>
                </a:solidFill>
                <a:effectLst/>
                <a:latin typeface="charter"/>
              </a:rPr>
              <a:t>	</a:t>
            </a:r>
            <a:endParaRPr lang="en-IN" sz="2000" dirty="0">
              <a:solidFill>
                <a:srgbClr val="77063F"/>
              </a:solidFill>
            </a:endParaRPr>
          </a:p>
        </p:txBody>
      </p:sp>
    </p:spTree>
    <p:extLst>
      <p:ext uri="{BB962C8B-B14F-4D97-AF65-F5344CB8AC3E}">
        <p14:creationId xmlns:p14="http://schemas.microsoft.com/office/powerpoint/2010/main" val="2958067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7" name="Google Shape;89;p13">
            <a:extLst>
              <a:ext uri="{FF2B5EF4-FFF2-40B4-BE49-F238E27FC236}">
                <a16:creationId xmlns:a16="http://schemas.microsoft.com/office/drawing/2014/main" id="{836F7F0F-FD2A-4BD1-BD76-41EDC3F54CED}"/>
              </a:ext>
            </a:extLst>
          </p:cNvPr>
          <p:cNvSpPr txBox="1">
            <a:spLocks noGrp="1"/>
          </p:cNvSpPr>
          <p:nvPr>
            <p:ph type="title"/>
          </p:nvPr>
        </p:nvSpPr>
        <p:spPr>
          <a:xfrm>
            <a:off x="531007" y="-361501"/>
            <a:ext cx="7819096" cy="1062179"/>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kumimoji="1" lang="en-US" sz="3600" b="1" dirty="0">
                <a:solidFill>
                  <a:srgbClr val="77063F"/>
                </a:solidFill>
                <a:latin typeface="Gadugi" panose="020B0502040204020203" pitchFamily="34" charset="0"/>
                <a:ea typeface="Gadugi" panose="020B0502040204020203" pitchFamily="34" charset="0"/>
              </a:rPr>
              <a:t>ABSTRACT</a:t>
            </a:r>
            <a:endParaRPr sz="3600" dirty="0">
              <a:solidFill>
                <a:srgbClr val="77063F"/>
              </a:solidFill>
              <a:latin typeface="Gadugi" panose="020B0502040204020203" pitchFamily="34" charset="0"/>
              <a:ea typeface="Gadugi" panose="020B0502040204020203" pitchFamily="34" charset="0"/>
            </a:endParaRPr>
          </a:p>
        </p:txBody>
      </p:sp>
      <p:sp>
        <p:nvSpPr>
          <p:cNvPr id="8" name="Google Shape;93;p13">
            <a:extLst>
              <a:ext uri="{FF2B5EF4-FFF2-40B4-BE49-F238E27FC236}">
                <a16:creationId xmlns:a16="http://schemas.microsoft.com/office/drawing/2014/main" id="{DAB171AF-A3F0-406A-9645-A7D6E5DB7F60}"/>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 name="TextBox 8">
            <a:extLst>
              <a:ext uri="{FF2B5EF4-FFF2-40B4-BE49-F238E27FC236}">
                <a16:creationId xmlns:a16="http://schemas.microsoft.com/office/drawing/2014/main" id="{CA2FA123-B4CA-4FA6-A75F-25F8BB2BD2AA}"/>
              </a:ext>
            </a:extLst>
          </p:cNvPr>
          <p:cNvSpPr txBox="1"/>
          <p:nvPr/>
        </p:nvSpPr>
        <p:spPr>
          <a:xfrm>
            <a:off x="921178" y="612131"/>
            <a:ext cx="7038753" cy="4334520"/>
          </a:xfrm>
          <a:prstGeom prst="rect">
            <a:avLst/>
          </a:prstGeom>
          <a:noFill/>
        </p:spPr>
        <p:txBody>
          <a:bodyPr wrap="square" rtlCol="0">
            <a:spAutoFit/>
          </a:bodyPr>
          <a:lstStyle/>
          <a:p>
            <a:pPr>
              <a:lnSpc>
                <a:spcPct val="150000"/>
              </a:lnSpc>
            </a:pPr>
            <a:r>
              <a:rPr lang="en-US" sz="2400" dirty="0">
                <a:solidFill>
                  <a:schemeClr val="tx1"/>
                </a:solidFill>
              </a:rPr>
              <a:t> 	</a:t>
            </a:r>
            <a:r>
              <a:rPr lang="en-IN" sz="1800" dirty="0"/>
              <a:t> Walking safely and confidently without any human assistance in urban or unknown environments is a difficult task for blind people. When moving from one place to another, they need help of other people around. Their independency in strolling is lost. A visually impaired person needs absolution to help him overcome problems in navigation due to his disability. The project is mainly focused on providing a type of visual aid to the visually impaired people. This project uses the mobile camera to identify objects in surroundings and gives an audio output. The hearing ability of the user tries to fulfil his seeing ability.</a:t>
            </a:r>
            <a:endParaRPr lang="en-IN" sz="1800" dirty="0">
              <a:solidFill>
                <a:srgbClr val="77063F"/>
              </a:solidFill>
            </a:endParaRPr>
          </a:p>
        </p:txBody>
      </p:sp>
    </p:spTree>
    <p:extLst>
      <p:ext uri="{BB962C8B-B14F-4D97-AF65-F5344CB8AC3E}">
        <p14:creationId xmlns:p14="http://schemas.microsoft.com/office/powerpoint/2010/main" val="23410831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2" name="Rectangle 1">
            <a:extLst>
              <a:ext uri="{FF2B5EF4-FFF2-40B4-BE49-F238E27FC236}">
                <a16:creationId xmlns:a16="http://schemas.microsoft.com/office/drawing/2014/main" id="{A9A2EA62-256A-4296-A890-56223D7EE502}"/>
              </a:ext>
            </a:extLst>
          </p:cNvPr>
          <p:cNvSpPr/>
          <p:nvPr/>
        </p:nvSpPr>
        <p:spPr>
          <a:xfrm>
            <a:off x="4302642" y="297712"/>
            <a:ext cx="645042" cy="6450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Google Shape;116;p16">
            <a:extLst>
              <a:ext uri="{FF2B5EF4-FFF2-40B4-BE49-F238E27FC236}">
                <a16:creationId xmlns:a16="http://schemas.microsoft.com/office/drawing/2014/main" id="{0C3CC90E-58F0-4A4B-921F-D25636A50E41}"/>
              </a:ext>
            </a:extLst>
          </p:cNvPr>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1pPr>
            <a:lvl2pPr marR="0" lvl="1"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2pPr>
            <a:lvl3pPr marR="0" lvl="2"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3pPr>
            <a:lvl4pPr marR="0" lvl="3"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4pPr>
            <a:lvl5pPr marR="0" lvl="4"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5pPr>
            <a:lvl6pPr marR="0" lvl="5"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6pPr>
            <a:lvl7pPr marR="0" lvl="6"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7pPr>
            <a:lvl8pPr marR="0" lvl="7"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8pPr>
            <a:lvl9pPr marR="0" lvl="8" algn="r" rtl="0">
              <a:lnSpc>
                <a:spcPct val="100000"/>
              </a:lnSpc>
              <a:spcBef>
                <a:spcPts val="0"/>
              </a:spcBef>
              <a:spcAft>
                <a:spcPts val="0"/>
              </a:spcAft>
              <a:buClr>
                <a:srgbClr val="000000"/>
              </a:buClr>
              <a:buFont typeface="Arial"/>
              <a:buNone/>
              <a:defRPr sz="1300" b="0" i="0" u="none" strike="noStrike" cap="none">
                <a:solidFill>
                  <a:schemeClr val="lt1"/>
                </a:solidFill>
                <a:latin typeface="Fira Sans SemiBold"/>
                <a:ea typeface="Fira Sans SemiBold"/>
                <a:cs typeface="Fira Sans SemiBold"/>
                <a:sym typeface="Fira Sans SemiBold"/>
              </a:defRPr>
            </a:lvl9pPr>
          </a:lstStyle>
          <a:p>
            <a:fld id="{00000000-1234-1234-1234-123412341234}" type="slidenum">
              <a:rPr lang="en" smtClean="0"/>
              <a:pPr/>
              <a:t>5</a:t>
            </a:fld>
            <a:endParaRPr lang="en"/>
          </a:p>
        </p:txBody>
      </p:sp>
      <p:sp>
        <p:nvSpPr>
          <p:cNvPr id="6" name="Rectangle 5">
            <a:extLst>
              <a:ext uri="{FF2B5EF4-FFF2-40B4-BE49-F238E27FC236}">
                <a16:creationId xmlns:a16="http://schemas.microsoft.com/office/drawing/2014/main" id="{D0988F5A-571C-47CF-99AF-29A0722F9FAE}"/>
              </a:ext>
            </a:extLst>
          </p:cNvPr>
          <p:cNvSpPr/>
          <p:nvPr/>
        </p:nvSpPr>
        <p:spPr>
          <a:xfrm>
            <a:off x="4253023" y="418214"/>
            <a:ext cx="673396" cy="49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1AC44084-A4D5-4841-B3AC-EC5C1F1655E9}"/>
              </a:ext>
            </a:extLst>
          </p:cNvPr>
          <p:cNvSpPr txBox="1"/>
          <p:nvPr/>
        </p:nvSpPr>
        <p:spPr>
          <a:xfrm flipH="1">
            <a:off x="1875314" y="268069"/>
            <a:ext cx="6752030" cy="646331"/>
          </a:xfrm>
          <a:prstGeom prst="rect">
            <a:avLst/>
          </a:prstGeom>
          <a:noFill/>
        </p:spPr>
        <p:txBody>
          <a:bodyPr wrap="square" rtlCol="0">
            <a:spAutoFit/>
          </a:bodyPr>
          <a:lstStyle/>
          <a:p>
            <a:r>
              <a:rPr kumimoji="1" lang="en-US" sz="3600" b="1" kern="1200" dirty="0">
                <a:solidFill>
                  <a:srgbClr val="77063F"/>
                </a:solidFill>
                <a:latin typeface="Gadugi" panose="020B0502040204020203" pitchFamily="34" charset="0"/>
                <a:ea typeface="Gadugi" panose="020B0502040204020203" pitchFamily="34" charset="0"/>
                <a:cs typeface="+mn-cs"/>
              </a:rPr>
              <a:t>LITERATURE</a:t>
            </a:r>
            <a:r>
              <a:rPr lang="en-US" sz="3600" b="1" i="1" dirty="0">
                <a:solidFill>
                  <a:srgbClr val="77063F"/>
                </a:solidFill>
                <a:latin typeface="Gadugi" panose="020B0502040204020203" pitchFamily="34" charset="0"/>
                <a:ea typeface="Gadugi" panose="020B0502040204020203" pitchFamily="34" charset="0"/>
                <a:cs typeface="Times New Roman" pitchFamily="18" charset="0"/>
              </a:rPr>
              <a:t> </a:t>
            </a:r>
            <a:r>
              <a:rPr kumimoji="1" lang="en-US" sz="3600" b="1" kern="1200" dirty="0">
                <a:solidFill>
                  <a:srgbClr val="77063F"/>
                </a:solidFill>
                <a:latin typeface="Gadugi" panose="020B0502040204020203" pitchFamily="34" charset="0"/>
                <a:ea typeface="Gadugi" panose="020B0502040204020203" pitchFamily="34" charset="0"/>
                <a:cs typeface="+mn-cs"/>
              </a:rPr>
              <a:t>SURVEY</a:t>
            </a:r>
            <a:endParaRPr lang="en-IN" sz="3600" dirty="0">
              <a:solidFill>
                <a:srgbClr val="77063F"/>
              </a:solidFill>
              <a:latin typeface="Gadugi" panose="020B0502040204020203" pitchFamily="34" charset="0"/>
              <a:ea typeface="Gadugi" panose="020B0502040204020203" pitchFamily="34" charset="0"/>
            </a:endParaRPr>
          </a:p>
        </p:txBody>
      </p:sp>
      <p:graphicFrame>
        <p:nvGraphicFramePr>
          <p:cNvPr id="8" name="Table 5">
            <a:extLst>
              <a:ext uri="{FF2B5EF4-FFF2-40B4-BE49-F238E27FC236}">
                <a16:creationId xmlns:a16="http://schemas.microsoft.com/office/drawing/2014/main" id="{9715395E-BBEA-482A-A52B-F65217D02007}"/>
              </a:ext>
            </a:extLst>
          </p:cNvPr>
          <p:cNvGraphicFramePr>
            <a:graphicFrameLocks noGrp="1"/>
          </p:cNvGraphicFramePr>
          <p:nvPr/>
        </p:nvGraphicFramePr>
        <p:xfrm>
          <a:off x="1428307" y="1191880"/>
          <a:ext cx="6096000" cy="3444240"/>
        </p:xfrm>
        <a:graphic>
          <a:graphicData uri="http://schemas.openxmlformats.org/drawingml/2006/table">
            <a:tbl>
              <a:tblPr firstRow="1" bandRow="1">
                <a:tableStyleId>{9800860D-6354-4378-A09D-8DFCC888E2C9}</a:tableStyleId>
              </a:tblPr>
              <a:tblGrid>
                <a:gridCol w="1350335">
                  <a:extLst>
                    <a:ext uri="{9D8B030D-6E8A-4147-A177-3AD203B41FA5}">
                      <a16:colId xmlns:a16="http://schemas.microsoft.com/office/drawing/2014/main" val="4231081689"/>
                    </a:ext>
                  </a:extLst>
                </a:gridCol>
                <a:gridCol w="1467293">
                  <a:extLst>
                    <a:ext uri="{9D8B030D-6E8A-4147-A177-3AD203B41FA5}">
                      <a16:colId xmlns:a16="http://schemas.microsoft.com/office/drawing/2014/main" val="289309197"/>
                    </a:ext>
                  </a:extLst>
                </a:gridCol>
                <a:gridCol w="1754372">
                  <a:extLst>
                    <a:ext uri="{9D8B030D-6E8A-4147-A177-3AD203B41FA5}">
                      <a16:colId xmlns:a16="http://schemas.microsoft.com/office/drawing/2014/main" val="3133293559"/>
                    </a:ext>
                  </a:extLst>
                </a:gridCol>
                <a:gridCol w="1524000">
                  <a:extLst>
                    <a:ext uri="{9D8B030D-6E8A-4147-A177-3AD203B41FA5}">
                      <a16:colId xmlns:a16="http://schemas.microsoft.com/office/drawing/2014/main" val="419514472"/>
                    </a:ext>
                  </a:extLst>
                </a:gridCol>
              </a:tblGrid>
              <a:tr h="37084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77063F"/>
                          </a:solidFill>
                          <a:effectLst/>
                        </a:rPr>
                        <a:t>Author, Year</a:t>
                      </a:r>
                      <a:endParaRPr lang="en-IN" sz="1400" b="1" dirty="0">
                        <a:solidFill>
                          <a:srgbClr val="77063F"/>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1400" b="1" dirty="0">
                        <a:solidFill>
                          <a:srgbClr val="77063F"/>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77063F"/>
                          </a:solidFill>
                          <a:effectLst/>
                        </a:rPr>
                        <a:t>Title</a:t>
                      </a:r>
                      <a:endParaRPr lang="en-IN" sz="1400" b="1" dirty="0">
                        <a:solidFill>
                          <a:srgbClr val="77063F"/>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1400" b="1" dirty="0">
                        <a:solidFill>
                          <a:srgbClr val="77063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77063F"/>
                          </a:solidFill>
                          <a:effectLst/>
                        </a:rPr>
                        <a:t>Concept</a:t>
                      </a:r>
                      <a:endParaRPr lang="en-IN" sz="1400" b="1" dirty="0">
                        <a:solidFill>
                          <a:srgbClr val="77063F"/>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1400" b="1" dirty="0">
                        <a:solidFill>
                          <a:srgbClr val="77063F"/>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dirty="0">
                          <a:solidFill>
                            <a:srgbClr val="77063F"/>
                          </a:solidFill>
                          <a:effectLst/>
                        </a:rPr>
                        <a:t>Pros and Cons</a:t>
                      </a:r>
                      <a:endParaRPr lang="en-IN" sz="1400" b="1" dirty="0">
                        <a:solidFill>
                          <a:srgbClr val="77063F"/>
                        </a:solidFill>
                        <a:effectLst/>
                        <a:latin typeface="Calibri" panose="020F0502020204030204" pitchFamily="34" charset="0"/>
                        <a:ea typeface="Calibri" panose="020F0502020204030204" pitchFamily="34" charset="0"/>
                        <a:cs typeface="Times New Roman" panose="02020603050405020304" pitchFamily="18" charset="0"/>
                      </a:endParaRPr>
                    </a:p>
                    <a:p>
                      <a:pPr algn="ctr"/>
                      <a:endParaRPr lang="en-IN" sz="1400" b="1" dirty="0">
                        <a:solidFill>
                          <a:srgbClr val="77063F"/>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extLst>
                  <a:ext uri="{0D108BD9-81ED-4DB2-BD59-A6C34878D82A}">
                    <a16:rowId xmlns:a16="http://schemas.microsoft.com/office/drawing/2014/main" val="91749427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effectLst/>
                          <a:latin typeface="+mn-lt"/>
                        </a:rPr>
                        <a:t>M Afif, R Ayachi, Y Said, E Pissaloux, M Atri - Neural Processing Letters, 2020 </a:t>
                      </a:r>
                      <a:endParaRPr lang="en-IN" sz="1000" dirty="0">
                        <a:effectLst/>
                        <a:latin typeface="+mn-lt"/>
                        <a:ea typeface="Calibri" panose="020F0502020204030204" pitchFamily="34" charset="0"/>
                        <a:cs typeface="Times New Roman" panose="02020603050405020304" pitchFamily="18" charset="0"/>
                      </a:endParaRPr>
                    </a:p>
                    <a:p>
                      <a:endParaRPr lang="en-IN" sz="1000" dirty="0">
                        <a:latin typeface="+mn-lt"/>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effectLst/>
                          <a:latin typeface="+mn-lt"/>
                        </a:rPr>
                        <a:t>An evaluation of retinanet on indoor object detection for blind and visually impaired persons assistance navigation</a:t>
                      </a:r>
                      <a:endParaRPr lang="en-IN" sz="1000" dirty="0">
                        <a:effectLst/>
                        <a:latin typeface="+mn-lt"/>
                        <a:ea typeface="Calibri" panose="020F0502020204030204" pitchFamily="34" charset="0"/>
                        <a:cs typeface="Times New Roman" panose="02020603050405020304" pitchFamily="18" charset="0"/>
                      </a:endParaRPr>
                    </a:p>
                    <a:p>
                      <a:endParaRPr lang="en-IN" sz="1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dirty="0">
                          <a:effectLst/>
                          <a:latin typeface="+mn-lt"/>
                        </a:rPr>
                        <a:t>Indoor object detection presents a computer vision task that deals with the detection of</a:t>
                      </a:r>
                      <a:br>
                        <a:rPr lang="en-US" sz="1000" dirty="0">
                          <a:effectLst/>
                          <a:latin typeface="+mn-lt"/>
                        </a:rPr>
                      </a:br>
                      <a:r>
                        <a:rPr lang="en-US" sz="1000" dirty="0">
                          <a:effectLst/>
                          <a:latin typeface="+mn-lt"/>
                        </a:rPr>
                        <a:t>specific indoor classes. This task attracts a lot of attention, especially in the last few years</a:t>
                      </a:r>
                      <a:endParaRPr lang="en-IN" sz="1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effectLst/>
                          <a:latin typeface="+mn-lt"/>
                        </a:rPr>
                        <a:t>This paper uses DCNN algorithm, which is slower than YOLO algorithm.</a:t>
                      </a:r>
                      <a:r>
                        <a:rPr lang="en-IN" sz="1000" dirty="0">
                          <a:effectLst/>
                          <a:latin typeface="+mn-lt"/>
                        </a:rPr>
                        <a:t> This paper detects the object which is in indoor.</a:t>
                      </a:r>
                      <a:endParaRPr lang="en-IN" sz="1000" dirty="0">
                        <a:effectLst/>
                        <a:latin typeface="+mn-lt"/>
                        <a:ea typeface="Calibri" panose="020F0502020204030204" pitchFamily="34" charset="0"/>
                        <a:cs typeface="Times New Roman" panose="02020603050405020304" pitchFamily="18" charset="0"/>
                      </a:endParaRPr>
                    </a:p>
                    <a:p>
                      <a:endParaRPr lang="en-IN" sz="1000" dirty="0">
                        <a:latin typeface="+mn-lt"/>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827944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dirty="0">
                          <a:effectLst/>
                          <a:latin typeface="+mn-lt"/>
                        </a:rPr>
                        <a:t>M Anandan, M Manikandan, T Karthick - 2020</a:t>
                      </a:r>
                      <a:endParaRPr lang="en-IN" sz="1000" dirty="0">
                        <a:effectLst/>
                        <a:latin typeface="+mn-lt"/>
                        <a:ea typeface="Calibri" panose="020F0502020204030204" pitchFamily="34" charset="0"/>
                        <a:cs typeface="Times New Roman" panose="02020603050405020304" pitchFamily="18" charset="0"/>
                      </a:endParaRPr>
                    </a:p>
                    <a:p>
                      <a:endParaRPr lang="en-IN" sz="1000" dirty="0">
                        <a:latin typeface="+mn-lt"/>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effectLst/>
                          <a:latin typeface="+mn-lt"/>
                        </a:rPr>
                        <a:t>Advanced Indoor and Outdoor Navigation System for Blind People Using Raspberry-Pi</a:t>
                      </a:r>
                      <a:endParaRPr lang="en-IN" sz="1000" dirty="0">
                        <a:effectLst/>
                        <a:latin typeface="+mn-lt"/>
                        <a:ea typeface="Calibri" panose="020F0502020204030204" pitchFamily="34" charset="0"/>
                        <a:cs typeface="Times New Roman" panose="02020603050405020304" pitchFamily="18" charset="0"/>
                      </a:endParaRPr>
                    </a:p>
                    <a:p>
                      <a:endParaRPr lang="en-IN" sz="1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effectLst/>
                          <a:latin typeface="+mn-lt"/>
                        </a:rPr>
                        <a:t>Condition we focused paintings on growing supporting innovations that can assist daze people While in transit to help the outwardly debilitated all through the personality of deterrent through Raspberry pi. </a:t>
                      </a:r>
                      <a:endParaRPr lang="en-IN" sz="1000" dirty="0">
                        <a:effectLst/>
                        <a:latin typeface="+mn-lt"/>
                        <a:ea typeface="Calibri" panose="020F0502020204030204" pitchFamily="34" charset="0"/>
                        <a:cs typeface="Times New Roman" panose="02020603050405020304" pitchFamily="18" charset="0"/>
                      </a:endParaRPr>
                    </a:p>
                    <a:p>
                      <a:endParaRPr lang="en-IN" sz="1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dirty="0">
                          <a:effectLst/>
                          <a:latin typeface="+mn-lt"/>
                        </a:rPr>
                        <a:t>This paper uses R-CNN algorithm which is also slower than YOLO algorithm. It is just a prototype not an complete implementation</a:t>
                      </a:r>
                      <a:endParaRPr lang="en-IN" sz="1000" dirty="0">
                        <a:effectLst/>
                        <a:latin typeface="+mn-lt"/>
                        <a:ea typeface="Calibri" panose="020F0502020204030204" pitchFamily="34" charset="0"/>
                        <a:cs typeface="Times New Roman" panose="02020603050405020304" pitchFamily="18" charset="0"/>
                      </a:endParaRPr>
                    </a:p>
                    <a:p>
                      <a:endParaRPr lang="en-IN" sz="1000" dirty="0">
                        <a:latin typeface="+mn-lt"/>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extLst>
                  <a:ext uri="{0D108BD9-81ED-4DB2-BD59-A6C34878D82A}">
                    <a16:rowId xmlns:a16="http://schemas.microsoft.com/office/drawing/2014/main" val="2760113962"/>
                  </a:ext>
                </a:extLst>
              </a:tr>
            </a:tbl>
          </a:graphicData>
        </a:graphic>
      </p:graphicFrame>
      <p:sp>
        <p:nvSpPr>
          <p:cNvPr id="9" name="Rectangle 8">
            <a:extLst>
              <a:ext uri="{FF2B5EF4-FFF2-40B4-BE49-F238E27FC236}">
                <a16:creationId xmlns:a16="http://schemas.microsoft.com/office/drawing/2014/main" id="{6D99AF4C-4869-40A6-BD5B-B45992D8687E}"/>
              </a:ext>
            </a:extLst>
          </p:cNvPr>
          <p:cNvSpPr/>
          <p:nvPr/>
        </p:nvSpPr>
        <p:spPr>
          <a:xfrm>
            <a:off x="1428307" y="1191880"/>
            <a:ext cx="6096000" cy="3444240"/>
          </a:xfrm>
          <a:prstGeom prst="rect">
            <a:avLst/>
          </a:prstGeom>
          <a:noFill/>
          <a:ln>
            <a:solidFill>
              <a:srgbClr val="C728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7CAE3A1D-B29A-4A98-943D-49F6E8CD1A20}"/>
              </a:ext>
            </a:extLst>
          </p:cNvPr>
          <p:cNvSpPr/>
          <p:nvPr/>
        </p:nvSpPr>
        <p:spPr>
          <a:xfrm>
            <a:off x="4260112" y="432391"/>
            <a:ext cx="652130" cy="460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Google Shape;116;p16">
            <a:extLst>
              <a:ext uri="{FF2B5EF4-FFF2-40B4-BE49-F238E27FC236}">
                <a16:creationId xmlns:a16="http://schemas.microsoft.com/office/drawing/2014/main" id="{993629AF-A2C2-45AD-B8E9-79157A735806}"/>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11" name="Rectangle 10">
            <a:extLst>
              <a:ext uri="{FF2B5EF4-FFF2-40B4-BE49-F238E27FC236}">
                <a16:creationId xmlns:a16="http://schemas.microsoft.com/office/drawing/2014/main" id="{1B8F1902-CB53-4D6F-B751-0A5257738DEC}"/>
              </a:ext>
            </a:extLst>
          </p:cNvPr>
          <p:cNvSpPr/>
          <p:nvPr/>
        </p:nvSpPr>
        <p:spPr>
          <a:xfrm>
            <a:off x="4253023" y="418214"/>
            <a:ext cx="673396" cy="49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2" name="Table 4">
            <a:extLst>
              <a:ext uri="{FF2B5EF4-FFF2-40B4-BE49-F238E27FC236}">
                <a16:creationId xmlns:a16="http://schemas.microsoft.com/office/drawing/2014/main" id="{05007CF2-F84F-4CD2-AC46-E17A33C6DFD5}"/>
              </a:ext>
            </a:extLst>
          </p:cNvPr>
          <p:cNvGraphicFramePr>
            <a:graphicFrameLocks noGrp="1"/>
          </p:cNvGraphicFramePr>
          <p:nvPr>
            <p:extLst>
              <p:ext uri="{D42A27DB-BD31-4B8C-83A1-F6EECF244321}">
                <p14:modId xmlns:p14="http://schemas.microsoft.com/office/powerpoint/2010/main" val="2362734630"/>
              </p:ext>
            </p:extLst>
          </p:nvPr>
        </p:nvGraphicFramePr>
        <p:xfrm>
          <a:off x="1520456" y="270510"/>
          <a:ext cx="6103088" cy="4602480"/>
        </p:xfrm>
        <a:graphic>
          <a:graphicData uri="http://schemas.openxmlformats.org/drawingml/2006/table">
            <a:tbl>
              <a:tblPr firstRow="1" bandRow="1">
                <a:tableStyleId>{9800860D-6354-4378-A09D-8DFCC888E2C9}</a:tableStyleId>
              </a:tblPr>
              <a:tblGrid>
                <a:gridCol w="1403497">
                  <a:extLst>
                    <a:ext uri="{9D8B030D-6E8A-4147-A177-3AD203B41FA5}">
                      <a16:colId xmlns:a16="http://schemas.microsoft.com/office/drawing/2014/main" val="1544279681"/>
                    </a:ext>
                  </a:extLst>
                </a:gridCol>
                <a:gridCol w="1474382">
                  <a:extLst>
                    <a:ext uri="{9D8B030D-6E8A-4147-A177-3AD203B41FA5}">
                      <a16:colId xmlns:a16="http://schemas.microsoft.com/office/drawing/2014/main" val="3170604217"/>
                    </a:ext>
                  </a:extLst>
                </a:gridCol>
                <a:gridCol w="1814623">
                  <a:extLst>
                    <a:ext uri="{9D8B030D-6E8A-4147-A177-3AD203B41FA5}">
                      <a16:colId xmlns:a16="http://schemas.microsoft.com/office/drawing/2014/main" val="3047737440"/>
                    </a:ext>
                  </a:extLst>
                </a:gridCol>
                <a:gridCol w="1410586">
                  <a:extLst>
                    <a:ext uri="{9D8B030D-6E8A-4147-A177-3AD203B41FA5}">
                      <a16:colId xmlns:a16="http://schemas.microsoft.com/office/drawing/2014/main" val="4143357559"/>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0" i="0" u="none" strike="noStrike" kern="1200" cap="none" dirty="0">
                        <a:solidFill>
                          <a:schemeClr val="tx1"/>
                        </a:solidFill>
                        <a:effectLst/>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tx1"/>
                          </a:solidFill>
                          <a:effectLst/>
                          <a:latin typeface="Arial"/>
                          <a:ea typeface="Arial"/>
                          <a:cs typeface="Arial"/>
                          <a:sym typeface="Arial"/>
                        </a:rPr>
                        <a:t>A Shinde, P Bhagat, S Dhobale - 2019</a:t>
                      </a:r>
                      <a:endParaRPr lang="en-IN" sz="1000" b="0" dirty="0">
                        <a:solidFill>
                          <a:schemeClr val="tx1"/>
                        </a:solidFill>
                      </a:endParaRPr>
                    </a:p>
                    <a:p>
                      <a:endParaRPr lang="en-IN" sz="1000" b="0" dirty="0">
                        <a:solidFill>
                          <a:schemeClr val="tx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tx1"/>
                          </a:solidFill>
                          <a:effectLst/>
                          <a:latin typeface="Arial"/>
                          <a:ea typeface="Arial"/>
                          <a:cs typeface="Arial"/>
                          <a:sym typeface="Arial"/>
                        </a:rPr>
                        <a:t>Object Detection And Recognition For Blind Assistance.</a:t>
                      </a: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r>
                        <a:rPr lang="en-US" sz="1000" b="0" dirty="0">
                          <a:solidFill>
                            <a:schemeClr val="tx1"/>
                          </a:solidFill>
                        </a:rPr>
                        <a:t>The aim of this is to explore different methods for helping computers interpret the real world visually, investigate solutions to those methods offered by the open source computer vision library</a:t>
                      </a:r>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rPr>
                        <a:t>This paper is about object detection and recognition. It uses raspberry pi which a hardware need to be bought by the user.</a:t>
                      </a:r>
                      <a:endParaRPr lang="en-IN" sz="1000" b="0" dirty="0">
                        <a:solidFill>
                          <a:schemeClr val="tx1"/>
                        </a:solidFill>
                      </a:endParaRP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extLst>
                  <a:ext uri="{0D108BD9-81ED-4DB2-BD59-A6C34878D82A}">
                    <a16:rowId xmlns:a16="http://schemas.microsoft.com/office/drawing/2014/main" val="3775124276"/>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0" i="0" u="none" strike="noStrike" kern="1200" cap="none" dirty="0">
                          <a:solidFill>
                            <a:schemeClr val="tx1"/>
                          </a:solidFill>
                          <a:effectLst/>
                          <a:latin typeface="Arial"/>
                          <a:ea typeface="Arial"/>
                          <a:cs typeface="Arial"/>
                          <a:sym typeface="Arial"/>
                        </a:rPr>
                        <a:t>C Luo, L Jin, Z Sun -  2019 </a:t>
                      </a:r>
                      <a:endParaRPr lang="en-IN" sz="1000" b="0" dirty="0">
                        <a:solidFill>
                          <a:schemeClr val="tx1"/>
                        </a:solidFill>
                      </a:endParaRPr>
                    </a:p>
                    <a:p>
                      <a:endParaRPr lang="en-IN" sz="1000" b="0" dirty="0">
                        <a:solidFill>
                          <a:schemeClr val="tx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tx1"/>
                          </a:solidFill>
                          <a:effectLst/>
                          <a:latin typeface="Arial"/>
                          <a:ea typeface="Arial"/>
                          <a:cs typeface="Arial"/>
                          <a:sym typeface="Arial"/>
                        </a:rPr>
                        <a:t>A multi-object rectified attention network for scene text recognition</a:t>
                      </a: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kern="1200" cap="none" dirty="0">
                          <a:solidFill>
                            <a:schemeClr val="tx1"/>
                          </a:solidFill>
                          <a:effectLst/>
                          <a:latin typeface="Arial"/>
                          <a:ea typeface="Arial"/>
                          <a:cs typeface="Arial"/>
                          <a:sym typeface="Arial"/>
                        </a:rPr>
                        <a:t> </a:t>
                      </a:r>
                      <a:r>
                        <a:rPr lang="en-US" sz="1000" b="0" i="0" u="none" strike="noStrike" kern="1200" cap="none" dirty="0">
                          <a:solidFill>
                            <a:schemeClr val="tx1"/>
                          </a:solidFill>
                          <a:effectLst/>
                          <a:latin typeface="Arial"/>
                          <a:ea typeface="Arial"/>
                          <a:cs typeface="Arial"/>
                          <a:sym typeface="Arial"/>
                        </a:rPr>
                        <a:t>Irregular text is widely used. However, it is considerably difficult to recognize because of its various shapes and distorted patterns. In this paper, we thus propose a multi-object rectified</a:t>
                      </a:r>
                      <a:br>
                        <a:rPr lang="en-US" sz="1000" b="0" dirty="0">
                          <a:solidFill>
                            <a:schemeClr val="tx1"/>
                          </a:solidFill>
                        </a:rPr>
                      </a:br>
                      <a:r>
                        <a:rPr lang="en-US" sz="1000" b="0" i="0" u="none" strike="noStrike" kern="1200" cap="none" dirty="0">
                          <a:solidFill>
                            <a:schemeClr val="tx1"/>
                          </a:solidFill>
                          <a:effectLst/>
                          <a:latin typeface="Arial"/>
                          <a:ea typeface="Arial"/>
                          <a:cs typeface="Arial"/>
                          <a:sym typeface="Arial"/>
                        </a:rPr>
                        <a:t>attention network (MORAN) for general scene text recognition.</a:t>
                      </a:r>
                      <a:endParaRPr lang="en-IN" sz="1000" b="0" dirty="0">
                        <a:solidFill>
                          <a:schemeClr val="tx1"/>
                        </a:solidFill>
                      </a:endParaRP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rPr>
                        <a:t>This paper is a multi-object rectified attention network for scene text recognition which undergoes R-CNN algorithm which is slower than YOLO algorithm.</a:t>
                      </a:r>
                      <a:endParaRPr lang="en-IN" sz="1000" b="0" dirty="0">
                        <a:solidFill>
                          <a:schemeClr val="tx1"/>
                        </a:solidFill>
                      </a:endParaRP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445977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0" i="0" u="none" strike="noStrike" kern="1200" cap="none" dirty="0">
                          <a:solidFill>
                            <a:schemeClr val="tx1"/>
                          </a:solidFill>
                          <a:effectLst/>
                          <a:latin typeface="Arial"/>
                          <a:ea typeface="Arial"/>
                          <a:cs typeface="Arial"/>
                          <a:sym typeface="Arial"/>
                        </a:rPr>
                        <a:t>Y Jia, Y Zhang, RJ Weiss, Q Wang, J Shen -  2018</a:t>
                      </a:r>
                      <a:endParaRPr lang="en-IN" sz="1000" b="0" dirty="0">
                        <a:solidFill>
                          <a:schemeClr val="tx1"/>
                        </a:solidFill>
                      </a:endParaRPr>
                    </a:p>
                    <a:p>
                      <a:endParaRPr lang="en-IN" sz="1000" b="0" dirty="0">
                        <a:solidFill>
                          <a:schemeClr val="tx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tx1"/>
                          </a:solidFill>
                          <a:effectLst/>
                          <a:latin typeface="Arial"/>
                          <a:ea typeface="Arial"/>
                          <a:cs typeface="Arial"/>
                          <a:sym typeface="Arial"/>
                        </a:rPr>
                        <a:t>Transfer learning from speaker verification to multispeaker text-to-speech synthesis</a:t>
                      </a: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tx1"/>
                          </a:solidFill>
                          <a:effectLst/>
                          <a:latin typeface="Arial"/>
                          <a:ea typeface="Arial"/>
                          <a:cs typeface="Arial"/>
                          <a:sym typeface="Arial"/>
                        </a:rPr>
                        <a:t>Deep Voice 3: 2000-speaker neural text-to-speech. In Proc. International Conference on Learning</a:t>
                      </a:r>
                      <a:br>
                        <a:rPr lang="en-US" sz="1000" b="0" dirty="0">
                          <a:solidFill>
                            <a:schemeClr val="tx1"/>
                          </a:solidFill>
                        </a:rPr>
                      </a:br>
                      <a:r>
                        <a:rPr lang="en-US" sz="1000" b="0" i="0" u="none" strike="noStrike" kern="1200" cap="none" dirty="0">
                          <a:solidFill>
                            <a:schemeClr val="tx1"/>
                          </a:solidFill>
                          <a:effectLst/>
                          <a:latin typeface="Arial"/>
                          <a:ea typeface="Arial"/>
                          <a:cs typeface="Arial"/>
                          <a:sym typeface="Arial"/>
                        </a:rPr>
                        <a:t>Representations (ICLR), 2018. [14] ITUT Rec. P. 800: Methods for subjective determination of transmission quality.</a:t>
                      </a:r>
                      <a:endParaRPr lang="en-IN" sz="1000" b="0" dirty="0">
                        <a:solidFill>
                          <a:schemeClr val="tx1"/>
                        </a:solidFill>
                      </a:endParaRP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rPr>
                        <a:t>This project is about transfer learning from speaker verification to multispeaker text-to-speech synthesis which is not further developed.</a:t>
                      </a:r>
                      <a:endParaRPr lang="en-IN" sz="1000" b="0" dirty="0">
                        <a:solidFill>
                          <a:schemeClr val="tx1"/>
                        </a:solidFill>
                      </a:endParaRP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extLst>
                  <a:ext uri="{0D108BD9-81ED-4DB2-BD59-A6C34878D82A}">
                    <a16:rowId xmlns:a16="http://schemas.microsoft.com/office/drawing/2014/main" val="2957217541"/>
                  </a:ext>
                </a:extLst>
              </a:tr>
            </a:tbl>
          </a:graphicData>
        </a:graphic>
      </p:graphicFrame>
      <p:sp>
        <p:nvSpPr>
          <p:cNvPr id="13" name="Rectangle 12">
            <a:extLst>
              <a:ext uri="{FF2B5EF4-FFF2-40B4-BE49-F238E27FC236}">
                <a16:creationId xmlns:a16="http://schemas.microsoft.com/office/drawing/2014/main" id="{64F09FC4-474A-463C-9835-CB9A8DDE15AF}"/>
              </a:ext>
            </a:extLst>
          </p:cNvPr>
          <p:cNvSpPr/>
          <p:nvPr/>
        </p:nvSpPr>
        <p:spPr>
          <a:xfrm>
            <a:off x="1520456" y="270510"/>
            <a:ext cx="6103088" cy="4602480"/>
          </a:xfrm>
          <a:prstGeom prst="rect">
            <a:avLst/>
          </a:prstGeom>
          <a:noFill/>
          <a:ln>
            <a:solidFill>
              <a:srgbClr val="C728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367116CF-43F5-403E-B8A5-F5AC0C28B757}"/>
              </a:ext>
            </a:extLst>
          </p:cNvPr>
          <p:cNvSpPr/>
          <p:nvPr/>
        </p:nvSpPr>
        <p:spPr>
          <a:xfrm rot="717488">
            <a:off x="7450627" y="4526567"/>
            <a:ext cx="425303" cy="474920"/>
          </a:xfrm>
          <a:prstGeom prst="triangle">
            <a:avLst/>
          </a:prstGeom>
          <a:solidFill>
            <a:srgbClr val="C7284F"/>
          </a:solidFill>
          <a:ln>
            <a:solidFill>
              <a:srgbClr val="C728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EB77EBEA-C5D8-402B-A6D5-817B67F6F306}"/>
              </a:ext>
            </a:extLst>
          </p:cNvPr>
          <p:cNvSpPr/>
          <p:nvPr/>
        </p:nvSpPr>
        <p:spPr>
          <a:xfrm rot="10026405">
            <a:off x="1396586" y="147136"/>
            <a:ext cx="438849" cy="391100"/>
          </a:xfrm>
          <a:prstGeom prst="triangle">
            <a:avLst>
              <a:gd name="adj" fmla="val 100000"/>
            </a:avLst>
          </a:prstGeom>
          <a:solidFill>
            <a:srgbClr val="C7284F"/>
          </a:solidFill>
          <a:ln>
            <a:solidFill>
              <a:srgbClr val="C728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16812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Rectangle 2">
            <a:extLst>
              <a:ext uri="{FF2B5EF4-FFF2-40B4-BE49-F238E27FC236}">
                <a16:creationId xmlns:a16="http://schemas.microsoft.com/office/drawing/2014/main" id="{7CAE3A1D-B29A-4A98-943D-49F6E8CD1A20}"/>
              </a:ext>
            </a:extLst>
          </p:cNvPr>
          <p:cNvSpPr/>
          <p:nvPr/>
        </p:nvSpPr>
        <p:spPr>
          <a:xfrm>
            <a:off x="4260112" y="432391"/>
            <a:ext cx="652130" cy="4607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1B8F1902-CB53-4D6F-B751-0A5257738DEC}"/>
              </a:ext>
            </a:extLst>
          </p:cNvPr>
          <p:cNvSpPr/>
          <p:nvPr/>
        </p:nvSpPr>
        <p:spPr>
          <a:xfrm>
            <a:off x="4253023" y="418214"/>
            <a:ext cx="673396" cy="49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Isosceles Triangle 13">
            <a:extLst>
              <a:ext uri="{FF2B5EF4-FFF2-40B4-BE49-F238E27FC236}">
                <a16:creationId xmlns:a16="http://schemas.microsoft.com/office/drawing/2014/main" id="{367116CF-43F5-403E-B8A5-F5AC0C28B757}"/>
              </a:ext>
            </a:extLst>
          </p:cNvPr>
          <p:cNvSpPr/>
          <p:nvPr/>
        </p:nvSpPr>
        <p:spPr>
          <a:xfrm rot="717488">
            <a:off x="7450627" y="4526567"/>
            <a:ext cx="425303" cy="474920"/>
          </a:xfrm>
          <a:prstGeom prst="triangle">
            <a:avLst/>
          </a:prstGeom>
          <a:solidFill>
            <a:srgbClr val="C7284F"/>
          </a:solidFill>
          <a:ln>
            <a:solidFill>
              <a:srgbClr val="C728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Isosceles Triangle 14">
            <a:extLst>
              <a:ext uri="{FF2B5EF4-FFF2-40B4-BE49-F238E27FC236}">
                <a16:creationId xmlns:a16="http://schemas.microsoft.com/office/drawing/2014/main" id="{EB77EBEA-C5D8-402B-A6D5-817B67F6F306}"/>
              </a:ext>
            </a:extLst>
          </p:cNvPr>
          <p:cNvSpPr/>
          <p:nvPr/>
        </p:nvSpPr>
        <p:spPr>
          <a:xfrm rot="10026405">
            <a:off x="1396586" y="147136"/>
            <a:ext cx="438849" cy="391100"/>
          </a:xfrm>
          <a:prstGeom prst="triangle">
            <a:avLst>
              <a:gd name="adj" fmla="val 100000"/>
            </a:avLst>
          </a:prstGeom>
          <a:solidFill>
            <a:srgbClr val="C7284F"/>
          </a:solidFill>
          <a:ln>
            <a:solidFill>
              <a:srgbClr val="C728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Google Shape;116;p16">
            <a:extLst>
              <a:ext uri="{FF2B5EF4-FFF2-40B4-BE49-F238E27FC236}">
                <a16:creationId xmlns:a16="http://schemas.microsoft.com/office/drawing/2014/main" id="{BE62BE4B-880B-495A-9FE4-96E454BE69C5}"/>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
        <p:nvSpPr>
          <p:cNvPr id="16" name="Rectangle 15">
            <a:extLst>
              <a:ext uri="{FF2B5EF4-FFF2-40B4-BE49-F238E27FC236}">
                <a16:creationId xmlns:a16="http://schemas.microsoft.com/office/drawing/2014/main" id="{6BF21726-ED0C-4B1C-8759-7C21B8E962A5}"/>
              </a:ext>
            </a:extLst>
          </p:cNvPr>
          <p:cNvSpPr/>
          <p:nvPr/>
        </p:nvSpPr>
        <p:spPr>
          <a:xfrm>
            <a:off x="4253023" y="418214"/>
            <a:ext cx="673396" cy="49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17" name="Table 4">
            <a:extLst>
              <a:ext uri="{FF2B5EF4-FFF2-40B4-BE49-F238E27FC236}">
                <a16:creationId xmlns:a16="http://schemas.microsoft.com/office/drawing/2014/main" id="{D834AFA6-4C75-422E-822A-5A1332A07BDC}"/>
              </a:ext>
            </a:extLst>
          </p:cNvPr>
          <p:cNvGraphicFramePr>
            <a:graphicFrameLocks noGrp="1"/>
          </p:cNvGraphicFramePr>
          <p:nvPr>
            <p:extLst>
              <p:ext uri="{D42A27DB-BD31-4B8C-83A1-F6EECF244321}">
                <p14:modId xmlns:p14="http://schemas.microsoft.com/office/powerpoint/2010/main" val="3871863012"/>
              </p:ext>
            </p:extLst>
          </p:nvPr>
        </p:nvGraphicFramePr>
        <p:xfrm>
          <a:off x="1524000" y="510187"/>
          <a:ext cx="6099544" cy="4084320"/>
        </p:xfrm>
        <a:graphic>
          <a:graphicData uri="http://schemas.openxmlformats.org/drawingml/2006/table">
            <a:tbl>
              <a:tblPr firstRow="1" bandRow="1">
                <a:tableStyleId>{9800860D-6354-4378-A09D-8DFCC888E2C9}</a:tableStyleId>
              </a:tblPr>
              <a:tblGrid>
                <a:gridCol w="1399953">
                  <a:extLst>
                    <a:ext uri="{9D8B030D-6E8A-4147-A177-3AD203B41FA5}">
                      <a16:colId xmlns:a16="http://schemas.microsoft.com/office/drawing/2014/main" val="1544279681"/>
                    </a:ext>
                  </a:extLst>
                </a:gridCol>
                <a:gridCol w="1474382">
                  <a:extLst>
                    <a:ext uri="{9D8B030D-6E8A-4147-A177-3AD203B41FA5}">
                      <a16:colId xmlns:a16="http://schemas.microsoft.com/office/drawing/2014/main" val="3170604217"/>
                    </a:ext>
                  </a:extLst>
                </a:gridCol>
                <a:gridCol w="1814623">
                  <a:extLst>
                    <a:ext uri="{9D8B030D-6E8A-4147-A177-3AD203B41FA5}">
                      <a16:colId xmlns:a16="http://schemas.microsoft.com/office/drawing/2014/main" val="3047737440"/>
                    </a:ext>
                  </a:extLst>
                </a:gridCol>
                <a:gridCol w="1410586">
                  <a:extLst>
                    <a:ext uri="{9D8B030D-6E8A-4147-A177-3AD203B41FA5}">
                      <a16:colId xmlns:a16="http://schemas.microsoft.com/office/drawing/2014/main" val="4143357559"/>
                    </a:ext>
                  </a:extLst>
                </a:gridCol>
              </a:tblGrid>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1000" b="0" i="0" u="none" strike="noStrike" kern="1200" cap="none" dirty="0">
                        <a:solidFill>
                          <a:schemeClr val="tx1"/>
                        </a:solidFill>
                        <a:effectLst/>
                        <a:latin typeface="Arial"/>
                        <a:ea typeface="Arial"/>
                        <a:cs typeface="Arial"/>
                        <a:sym typeface="Arial"/>
                      </a:endParaRPr>
                    </a:p>
                    <a:p>
                      <a:r>
                        <a:rPr lang="pl-PL" sz="1000" b="0" dirty="0">
                          <a:solidFill>
                            <a:schemeClr val="tx1"/>
                          </a:solidFill>
                        </a:rPr>
                        <a:t>SO Arık, M Chrzanowski, A Coates 2017</a:t>
                      </a:r>
                    </a:p>
                    <a:p>
                      <a:endParaRPr lang="en-IN" sz="1000" b="0" dirty="0">
                        <a:solidFill>
                          <a:schemeClr val="tx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endParaRPr lang="en-US" sz="1000" b="0" dirty="0">
                        <a:solidFill>
                          <a:schemeClr val="tx1"/>
                        </a:solidFill>
                      </a:endParaRPr>
                    </a:p>
                    <a:p>
                      <a:r>
                        <a:rPr lang="en-US" sz="1000" b="0" dirty="0">
                          <a:solidFill>
                            <a:schemeClr val="tx1"/>
                          </a:solidFill>
                        </a:rPr>
                        <a:t>Deep voice: Real-time neural text-to-speech</a:t>
                      </a: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r>
                        <a:rPr lang="en-US" sz="1000" b="0" dirty="0">
                          <a:solidFill>
                            <a:schemeClr val="tx1"/>
                          </a:solidFill>
                        </a:rPr>
                        <a:t>The connectionist temporal classification (CTC) loss function has been shown to focus on character alignments to learn a mapping between sound and text.</a:t>
                      </a:r>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r>
                        <a:rPr lang="en-US" sz="1000" b="0" dirty="0">
                          <a:solidFill>
                            <a:schemeClr val="tx1"/>
                          </a:solidFill>
                        </a:rPr>
                        <a:t>This project converts the text to speech which uses MFCC algorithm which is not much effective.</a:t>
                      </a: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extLst>
                  <a:ext uri="{0D108BD9-81ED-4DB2-BD59-A6C34878D82A}">
                    <a16:rowId xmlns:a16="http://schemas.microsoft.com/office/drawing/2014/main" val="3775124276"/>
                  </a:ext>
                </a:extLst>
              </a:tr>
              <a:tr h="370840">
                <a:tc>
                  <a:txBody>
                    <a:bodyPr/>
                    <a:lstStyle/>
                    <a:p>
                      <a:endParaRPr lang="en-IN" sz="1000" b="0" dirty="0">
                        <a:solidFill>
                          <a:schemeClr val="tx1"/>
                        </a:solidFill>
                      </a:endParaRPr>
                    </a:p>
                    <a:p>
                      <a:r>
                        <a:rPr lang="en-IN" sz="1000" b="0" dirty="0">
                          <a:solidFill>
                            <a:schemeClr val="tx1"/>
                          </a:solidFill>
                        </a:rPr>
                        <a:t>B Shi, X Bai, C Yao  - 2016</a:t>
                      </a:r>
                    </a:p>
                    <a:p>
                      <a:endParaRPr lang="en-IN" sz="1000" b="0" dirty="0">
                        <a:solidFill>
                          <a:schemeClr val="tx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rPr>
                        <a:t>An end-to-end trainable neural network for image-based sequence recognition and its application to scene text recognition</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b="0" i="0" u="none" strike="noStrike" kern="1200" cap="none" dirty="0">
                          <a:solidFill>
                            <a:schemeClr val="tx1"/>
                          </a:solidFill>
                          <a:effectLst/>
                          <a:latin typeface="Arial"/>
                          <a:ea typeface="Arial"/>
                          <a:cs typeface="Arial"/>
                          <a:sym typeface="Arial"/>
                        </a:rPr>
                        <a:t> </a:t>
                      </a:r>
                      <a:r>
                        <a:rPr lang="en-US" sz="1000" b="0" i="0" u="none" strike="noStrike" kern="1200" cap="none" dirty="0">
                          <a:solidFill>
                            <a:schemeClr val="tx1"/>
                          </a:solidFill>
                          <a:effectLst/>
                          <a:latin typeface="Arial"/>
                          <a:ea typeface="Arial"/>
                          <a:cs typeface="Arial"/>
                          <a:sym typeface="Arial"/>
                        </a:rPr>
                        <a:t>A classic problem in computer vision: image-based sequence recognition. In real world, a stable of visual objects, such as scene text, handwriting and musical score, tend to occur in the form of sequence, not in isolation. </a:t>
                      </a:r>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sz="1000" b="0" dirty="0">
                          <a:solidFill>
                            <a:schemeClr val="tx1"/>
                          </a:solidFill>
                        </a:rPr>
                        <a:t>This paper is about an end to end trainable neural network for image-based sequence recognition which is not further developed for speech recognition.</a:t>
                      </a: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24459777"/>
                  </a:ext>
                </a:extLst>
              </a:tr>
              <a:tr h="370840">
                <a:tc>
                  <a:txBody>
                    <a:bodyPr/>
                    <a:lstStyle/>
                    <a:p>
                      <a:endParaRPr lang="nl-NL" sz="1000" b="0" dirty="0">
                        <a:solidFill>
                          <a:schemeClr val="tx1"/>
                        </a:solidFill>
                      </a:endParaRPr>
                    </a:p>
                    <a:p>
                      <a:r>
                        <a:rPr lang="nl-NL" sz="1000" b="0" dirty="0">
                          <a:solidFill>
                            <a:schemeClr val="tx1"/>
                          </a:solidFill>
                        </a:rPr>
                        <a:t>S Karaoglu, JC Van Gemert, T Gevers -  2012</a:t>
                      </a:r>
                    </a:p>
                    <a:p>
                      <a:endParaRPr lang="en-IN" sz="1000" b="0" dirty="0">
                        <a:solidFill>
                          <a:schemeClr val="tx1"/>
                        </a:solidFill>
                      </a:endParaRPr>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tc>
                  <a:txBody>
                    <a:bodyPr/>
                    <a:lstStyle/>
                    <a:p>
                      <a:endParaRPr lang="en-US" sz="1000" b="0" dirty="0">
                        <a:solidFill>
                          <a:schemeClr val="tx1"/>
                        </a:solidFill>
                      </a:endParaRPr>
                    </a:p>
                    <a:p>
                      <a:r>
                        <a:rPr lang="en-US" sz="1000" b="0" dirty="0">
                          <a:solidFill>
                            <a:schemeClr val="tx1"/>
                          </a:solidFill>
                        </a:rPr>
                        <a:t>Object reading: text recognition for object recognition</a:t>
                      </a: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tc>
                  <a:txBody>
                    <a:bodyPr/>
                    <a:lstStyle/>
                    <a:p>
                      <a:r>
                        <a:rPr lang="en-US" sz="1000" b="0" dirty="0">
                          <a:solidFill>
                            <a:schemeClr val="tx1"/>
                          </a:solidFill>
                        </a:rPr>
                        <a:t>We propose to use text recognition to aid in visual object class recognition. To this end we first propose a new algorithm for text detection in natural images. </a:t>
                      </a: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tc>
                  <a:txBody>
                    <a:bodyPr/>
                    <a:lstStyle/>
                    <a:p>
                      <a:r>
                        <a:rPr lang="en-US" sz="1000" b="0" dirty="0">
                          <a:solidFill>
                            <a:schemeClr val="tx1"/>
                          </a:solidFill>
                        </a:rPr>
                        <a:t>This paper is about text recognition after object detection which is not further developed for speech recognition.</a:t>
                      </a:r>
                    </a:p>
                    <a:p>
                      <a:endParaRPr lang="en-IN" sz="1000" b="0" dirty="0">
                        <a:solidFill>
                          <a:schemeClr val="tx1"/>
                        </a:solidFill>
                      </a:endParaRPr>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EBE7E4"/>
                    </a:solidFill>
                  </a:tcPr>
                </a:tc>
                <a:extLst>
                  <a:ext uri="{0D108BD9-81ED-4DB2-BD59-A6C34878D82A}">
                    <a16:rowId xmlns:a16="http://schemas.microsoft.com/office/drawing/2014/main" val="2957217541"/>
                  </a:ext>
                </a:extLst>
              </a:tr>
            </a:tbl>
          </a:graphicData>
        </a:graphic>
      </p:graphicFrame>
      <p:sp>
        <p:nvSpPr>
          <p:cNvPr id="18" name="Rectangle 17">
            <a:extLst>
              <a:ext uri="{FF2B5EF4-FFF2-40B4-BE49-F238E27FC236}">
                <a16:creationId xmlns:a16="http://schemas.microsoft.com/office/drawing/2014/main" id="{F8CC1541-AE30-4877-8CCC-101067A933FF}"/>
              </a:ext>
            </a:extLst>
          </p:cNvPr>
          <p:cNvSpPr/>
          <p:nvPr/>
        </p:nvSpPr>
        <p:spPr>
          <a:xfrm>
            <a:off x="1520456" y="529590"/>
            <a:ext cx="6103088" cy="4084320"/>
          </a:xfrm>
          <a:prstGeom prst="rect">
            <a:avLst/>
          </a:prstGeom>
          <a:noFill/>
          <a:ln>
            <a:solidFill>
              <a:srgbClr val="C728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a:extLst>
              <a:ext uri="{FF2B5EF4-FFF2-40B4-BE49-F238E27FC236}">
                <a16:creationId xmlns:a16="http://schemas.microsoft.com/office/drawing/2014/main" id="{C92C4FB8-D9A1-4045-9428-EF41C270F1CE}"/>
              </a:ext>
            </a:extLst>
          </p:cNvPr>
          <p:cNvSpPr/>
          <p:nvPr/>
        </p:nvSpPr>
        <p:spPr>
          <a:xfrm rot="1946859">
            <a:off x="7583810" y="4634203"/>
            <a:ext cx="291371" cy="285127"/>
          </a:xfrm>
          <a:prstGeom prst="rect">
            <a:avLst/>
          </a:prstGeom>
          <a:solidFill>
            <a:srgbClr val="C7284F"/>
          </a:solidFill>
          <a:ln>
            <a:solidFill>
              <a:srgbClr val="C728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49163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2" name="Rectangle 1">
            <a:extLst>
              <a:ext uri="{FF2B5EF4-FFF2-40B4-BE49-F238E27FC236}">
                <a16:creationId xmlns:a16="http://schemas.microsoft.com/office/drawing/2014/main" id="{C4283D61-82DE-48B7-B855-F87E40E24F77}"/>
              </a:ext>
            </a:extLst>
          </p:cNvPr>
          <p:cNvSpPr/>
          <p:nvPr/>
        </p:nvSpPr>
        <p:spPr>
          <a:xfrm>
            <a:off x="4182140" y="368595"/>
            <a:ext cx="701748" cy="5599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Google Shape;116;p16">
            <a:extLst>
              <a:ext uri="{FF2B5EF4-FFF2-40B4-BE49-F238E27FC236}">
                <a16:creationId xmlns:a16="http://schemas.microsoft.com/office/drawing/2014/main" id="{D38DF167-120B-47F3-B1DF-2ABF11C26C57}"/>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8</a:t>
            </a:fld>
            <a:endParaRPr/>
          </a:p>
        </p:txBody>
      </p:sp>
      <p:sp>
        <p:nvSpPr>
          <p:cNvPr id="13" name="Rectangle 12">
            <a:extLst>
              <a:ext uri="{FF2B5EF4-FFF2-40B4-BE49-F238E27FC236}">
                <a16:creationId xmlns:a16="http://schemas.microsoft.com/office/drawing/2014/main" id="{EDB62558-72BF-44ED-A2FB-CDFB747481F3}"/>
              </a:ext>
            </a:extLst>
          </p:cNvPr>
          <p:cNvSpPr/>
          <p:nvPr/>
        </p:nvSpPr>
        <p:spPr>
          <a:xfrm>
            <a:off x="4253023" y="418214"/>
            <a:ext cx="673396" cy="4961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20" name="Table 7">
            <a:extLst>
              <a:ext uri="{FF2B5EF4-FFF2-40B4-BE49-F238E27FC236}">
                <a16:creationId xmlns:a16="http://schemas.microsoft.com/office/drawing/2014/main" id="{AB367DD1-8772-48D2-83F7-757295ECFCBE}"/>
              </a:ext>
            </a:extLst>
          </p:cNvPr>
          <p:cNvGraphicFramePr>
            <a:graphicFrameLocks noGrp="1"/>
          </p:cNvGraphicFramePr>
          <p:nvPr>
            <p:extLst>
              <p:ext uri="{D42A27DB-BD31-4B8C-83A1-F6EECF244321}">
                <p14:modId xmlns:p14="http://schemas.microsoft.com/office/powerpoint/2010/main" val="760800539"/>
              </p:ext>
            </p:extLst>
          </p:nvPr>
        </p:nvGraphicFramePr>
        <p:xfrm>
          <a:off x="1527544" y="914400"/>
          <a:ext cx="6096000" cy="3383280"/>
        </p:xfrm>
        <a:graphic>
          <a:graphicData uri="http://schemas.openxmlformats.org/drawingml/2006/table">
            <a:tbl>
              <a:tblPr firstRow="1" bandRow="1">
                <a:tableStyleId>{9800860D-6354-4378-A09D-8DFCC888E2C9}</a:tableStyleId>
              </a:tblPr>
              <a:tblGrid>
                <a:gridCol w="1524000">
                  <a:extLst>
                    <a:ext uri="{9D8B030D-6E8A-4147-A177-3AD203B41FA5}">
                      <a16:colId xmlns:a16="http://schemas.microsoft.com/office/drawing/2014/main" val="58237561"/>
                    </a:ext>
                  </a:extLst>
                </a:gridCol>
                <a:gridCol w="1364512">
                  <a:extLst>
                    <a:ext uri="{9D8B030D-6E8A-4147-A177-3AD203B41FA5}">
                      <a16:colId xmlns:a16="http://schemas.microsoft.com/office/drawing/2014/main" val="230582964"/>
                    </a:ext>
                  </a:extLst>
                </a:gridCol>
                <a:gridCol w="1683488">
                  <a:extLst>
                    <a:ext uri="{9D8B030D-6E8A-4147-A177-3AD203B41FA5}">
                      <a16:colId xmlns:a16="http://schemas.microsoft.com/office/drawing/2014/main" val="3647889444"/>
                    </a:ext>
                  </a:extLst>
                </a:gridCol>
                <a:gridCol w="1524000">
                  <a:extLst>
                    <a:ext uri="{9D8B030D-6E8A-4147-A177-3AD203B41FA5}">
                      <a16:colId xmlns:a16="http://schemas.microsoft.com/office/drawing/2014/main" val="4279403981"/>
                    </a:ext>
                  </a:extLst>
                </a:gridCol>
              </a:tblGrid>
              <a:tr h="370840">
                <a:tc>
                  <a:txBody>
                    <a:bodyPr/>
                    <a:lstStyle/>
                    <a:p>
                      <a:endParaRPr lang="pt-BR" sz="1000" dirty="0"/>
                    </a:p>
                    <a:p>
                      <a:r>
                        <a:rPr lang="pt-BR" sz="1000" dirty="0"/>
                        <a:t>SM Murtoza, F Alam, R Sultana, S Absar - 2011</a:t>
                      </a:r>
                    </a:p>
                    <a:p>
                      <a:endParaRPr lang="en-IN" sz="10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endParaRPr lang="en-US" sz="1000" b="0" dirty="0"/>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tx1"/>
                          </a:solidFill>
                          <a:effectLst/>
                          <a:latin typeface="Arial"/>
                          <a:ea typeface="Arial"/>
                          <a:cs typeface="Arial"/>
                          <a:sym typeface="Arial"/>
                        </a:rPr>
                        <a:t>Phonetically balanced Bangla speech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tx1"/>
                          </a:solidFill>
                          <a:effectLst/>
                          <a:latin typeface="Arial"/>
                          <a:ea typeface="Arial"/>
                          <a:cs typeface="Arial"/>
                          <a:sym typeface="Arial"/>
                        </a:rPr>
                        <a:t>corpus</a:t>
                      </a:r>
                    </a:p>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dk1"/>
                          </a:solidFill>
                          <a:effectLst/>
                          <a:latin typeface="Arial"/>
                          <a:ea typeface="Arial"/>
                          <a:cs typeface="Arial"/>
                          <a:sym typeface="Arial"/>
                        </a:rPr>
                        <a:t>It needs more sentences to cover all biphones. To do that more text  corpora may be required, Speech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dk1"/>
                          </a:solidFill>
                          <a:effectLst/>
                          <a:latin typeface="Arial"/>
                          <a:ea typeface="Arial"/>
                          <a:cs typeface="Arial"/>
                          <a:sym typeface="Arial"/>
                        </a:rPr>
                        <a:t>recognition application requires more recording data in different environments which</a:t>
                      </a:r>
                      <a:br>
                        <a:rPr lang="en-US" sz="1000" b="0" dirty="0"/>
                      </a:br>
                      <a:r>
                        <a:rPr lang="en-US" sz="1000" b="0" i="0" u="none" strike="noStrike" kern="1200" cap="none" dirty="0">
                          <a:solidFill>
                            <a:schemeClr val="dk1"/>
                          </a:solidFill>
                          <a:effectLst/>
                          <a:latin typeface="Arial"/>
                          <a:ea typeface="Arial"/>
                          <a:cs typeface="Arial"/>
                          <a:sym typeface="Arial"/>
                        </a:rPr>
                        <a:t>includes recording the voice by huge number (&gt;50) of male and female voice talents </a:t>
                      </a:r>
                      <a:endParaRPr lang="en-IN" sz="1000" b="0" dirty="0"/>
                    </a:p>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dirty="0">
                          <a:solidFill>
                            <a:schemeClr val="tx1"/>
                          </a:solidFill>
                        </a:rPr>
                        <a:t>This project converts the text to speech which uses LPCC algorithm which is not much effective and not further developed for future use.</a:t>
                      </a:r>
                      <a:endParaRPr lang="en-IN" sz="1000" b="0" dirty="0"/>
                    </a:p>
                    <a:p>
                      <a:endParaRPr lang="en-IN" sz="10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BE7E4"/>
                    </a:solidFill>
                  </a:tcPr>
                </a:tc>
                <a:extLst>
                  <a:ext uri="{0D108BD9-81ED-4DB2-BD59-A6C34878D82A}">
                    <a16:rowId xmlns:a16="http://schemas.microsoft.com/office/drawing/2014/main" val="24810318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000" b="0" i="0" u="none" strike="noStrike" kern="1200" cap="none" dirty="0">
                          <a:solidFill>
                            <a:schemeClr val="dk1"/>
                          </a:solidFill>
                          <a:effectLst/>
                          <a:latin typeface="Arial"/>
                          <a:ea typeface="Arial"/>
                          <a:cs typeface="Arial"/>
                          <a:sym typeface="Arial"/>
                        </a:rPr>
                        <a:t>L Dunai, GP Fajarnes, VS Praderas - IECON 2010</a:t>
                      </a:r>
                      <a:endParaRPr lang="en-IN" sz="1000" b="0" dirty="0">
                        <a:solidFill>
                          <a:schemeClr val="tx1"/>
                        </a:solidFill>
                      </a:endParaRPr>
                    </a:p>
                    <a:p>
                      <a:endParaRPr lang="en-IN" sz="1000" dirty="0"/>
                    </a:p>
                  </a:txBody>
                  <a:tcPr>
                    <a:lnL w="9525" cap="flat" cmpd="sng">
                      <a:noFill/>
                      <a:prstDash val="solid"/>
                      <a:round/>
                      <a:headEnd type="none" w="sm" len="sm"/>
                      <a:tailEnd type="none" w="sm" len="sm"/>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dk1"/>
                          </a:solidFill>
                          <a:effectLst/>
                          <a:latin typeface="Arial"/>
                          <a:ea typeface="Arial"/>
                          <a:cs typeface="Arial"/>
                          <a:sym typeface="Arial"/>
                        </a:rPr>
                        <a:t>Real time assistance prototype - a new navigation aid for blind people</a:t>
                      </a:r>
                      <a:endParaRPr lang="en-US" sz="1000" b="0" i="0" u="none" strike="noStrike" kern="1200" cap="none" dirty="0">
                        <a:solidFill>
                          <a:schemeClr val="tx1"/>
                        </a:solidFill>
                        <a:effectLst/>
                        <a:latin typeface="Arial"/>
                        <a:ea typeface="Arial"/>
                        <a:cs typeface="Arial"/>
                        <a:sym typeface="Arial"/>
                      </a:endParaRPr>
                    </a:p>
                    <a:p>
                      <a:endParaRPr lang="en-IN" sz="1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000" b="0" i="0" u="none" strike="noStrike" kern="1200" cap="none" dirty="0">
                          <a:solidFill>
                            <a:schemeClr val="dk1"/>
                          </a:solidFill>
                          <a:effectLst/>
                          <a:latin typeface="Arial"/>
                          <a:ea typeface="Arial"/>
                          <a:cs typeface="Arial"/>
                          <a:sym typeface="Arial"/>
                        </a:rPr>
                        <a:t>This paper presents a new prototype for being used as a travel aid for blind people. The system is developed to complement traditional navigation systems such as white cane and guide dogs</a:t>
                      </a:r>
                      <a:endParaRPr lang="en-IN" sz="1000"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000" b="0" i="0" u="none" strike="noStrike" kern="1200" cap="none" dirty="0">
                          <a:solidFill>
                            <a:schemeClr val="dk1"/>
                          </a:solidFill>
                          <a:effectLst/>
                          <a:latin typeface="Arial"/>
                          <a:ea typeface="Arial"/>
                          <a:cs typeface="Arial"/>
                          <a:sym typeface="Arial"/>
                        </a:rPr>
                        <a:t>This paper uses R-CNN algorithm which is also slower than YOLO algorithm. It is just a prototype not an complete implementation.</a:t>
                      </a:r>
                      <a:endParaRPr lang="en-IN" sz="1000" b="0" dirty="0"/>
                    </a:p>
                    <a:p>
                      <a:endParaRPr lang="en-IN" sz="1000" dirty="0"/>
                    </a:p>
                  </a:txBody>
                  <a:tcPr>
                    <a:lnL w="12700" cap="flat" cmpd="sng" algn="ctr">
                      <a:solidFill>
                        <a:schemeClr val="tx1"/>
                      </a:solidFill>
                      <a:prstDash val="solid"/>
                      <a:round/>
                      <a:headEnd type="none" w="med" len="med"/>
                      <a:tailEnd type="none" w="med" len="med"/>
                    </a:lnL>
                    <a:lnR w="9525" cap="flat" cmpd="sng">
                      <a:noFill/>
                      <a:prstDash val="solid"/>
                      <a:round/>
                      <a:headEnd type="none" w="sm" len="sm"/>
                      <a:tailEnd type="none" w="sm" len="sm"/>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075470277"/>
                  </a:ext>
                </a:extLst>
              </a:tr>
            </a:tbl>
          </a:graphicData>
        </a:graphic>
      </p:graphicFrame>
      <p:sp>
        <p:nvSpPr>
          <p:cNvPr id="21" name="Rectangle 20">
            <a:extLst>
              <a:ext uri="{FF2B5EF4-FFF2-40B4-BE49-F238E27FC236}">
                <a16:creationId xmlns:a16="http://schemas.microsoft.com/office/drawing/2014/main" id="{0749CC4D-BCD8-40AD-8190-2CB34F9A9449}"/>
              </a:ext>
            </a:extLst>
          </p:cNvPr>
          <p:cNvSpPr/>
          <p:nvPr/>
        </p:nvSpPr>
        <p:spPr>
          <a:xfrm>
            <a:off x="1520456" y="914400"/>
            <a:ext cx="6103088" cy="3383280"/>
          </a:xfrm>
          <a:prstGeom prst="rect">
            <a:avLst/>
          </a:prstGeom>
          <a:noFill/>
          <a:ln>
            <a:solidFill>
              <a:srgbClr val="C728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170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10" name="Google Shape;122;p17">
            <a:extLst>
              <a:ext uri="{FF2B5EF4-FFF2-40B4-BE49-F238E27FC236}">
                <a16:creationId xmlns:a16="http://schemas.microsoft.com/office/drawing/2014/main" id="{C5C2040A-E5A4-4B1C-9E44-90B132A29E61}"/>
              </a:ext>
            </a:extLst>
          </p:cNvPr>
          <p:cNvSpPr txBox="1">
            <a:spLocks noGrp="1"/>
          </p:cNvSpPr>
          <p:nvPr>
            <p:ph type="body" idx="1"/>
          </p:nvPr>
        </p:nvSpPr>
        <p:spPr>
          <a:xfrm>
            <a:off x="779100" y="1492425"/>
            <a:ext cx="6962100" cy="2895300"/>
          </a:xfrm>
          <a:prstGeom prst="rect">
            <a:avLst/>
          </a:prstGeom>
        </p:spPr>
        <p:txBody>
          <a:bodyPr spcFirstLastPara="1" wrap="square" lIns="0" tIns="0" rIns="0" bIns="0" anchor="t" anchorCtr="0">
            <a:noAutofit/>
          </a:bodyPr>
          <a:lstStyle/>
          <a:p>
            <a:pPr marL="285750" indent="-285750">
              <a:buFont typeface="Wingdings" panose="05000000000000000000" pitchFamily="2" charset="2"/>
              <a:buChar char="Ø"/>
            </a:pPr>
            <a:r>
              <a:rPr lang="en-IN" sz="2000" dirty="0">
                <a:effectLst/>
                <a:latin typeface="+mn-lt"/>
                <a:ea typeface="Calibri" panose="020F0502020204030204" pitchFamily="34" charset="0"/>
              </a:rPr>
              <a:t>A propose an assistive system to help blind persons read using the OCR algorithm. This system is in the form of a glove and smart glasses with camera embedded index that can be worn by the blind user. </a:t>
            </a:r>
          </a:p>
          <a:p>
            <a:pPr marL="285750" indent="-285750">
              <a:buFont typeface="Wingdings" panose="05000000000000000000" pitchFamily="2" charset="2"/>
              <a:buChar char="Ø"/>
            </a:pPr>
            <a:endParaRPr lang="en-IN" sz="2000" dirty="0">
              <a:latin typeface="+mn-lt"/>
              <a:ea typeface="Calibri" panose="020F0502020204030204" pitchFamily="34" charset="0"/>
            </a:endParaRPr>
          </a:p>
          <a:p>
            <a:pPr marL="285750" indent="-285750">
              <a:buFont typeface="Wingdings" panose="05000000000000000000" pitchFamily="2" charset="2"/>
              <a:buChar char="Ø"/>
            </a:pPr>
            <a:r>
              <a:rPr lang="en-IN" sz="2000" dirty="0">
                <a:effectLst/>
                <a:latin typeface="+mn-lt"/>
                <a:ea typeface="Calibri" panose="020F0502020204030204" pitchFamily="34" charset="0"/>
              </a:rPr>
              <a:t>An assistive system to help blind users. Their system makes use of Raspberry Pi, which is an embedded computer for processing text present in the images. </a:t>
            </a:r>
            <a:endParaRPr lang="en-IN" sz="2000" dirty="0">
              <a:latin typeface="+mn-lt"/>
            </a:endParaRPr>
          </a:p>
          <a:p>
            <a:pPr marL="457200" lvl="0" indent="-381000" algn="l" rtl="0">
              <a:spcBef>
                <a:spcPts val="0"/>
              </a:spcBef>
              <a:spcAft>
                <a:spcPts val="0"/>
              </a:spcAft>
              <a:buSzPts val="2400"/>
              <a:buChar char="●"/>
            </a:pPr>
            <a:endParaRPr lang="en-IN" dirty="0"/>
          </a:p>
        </p:txBody>
      </p:sp>
      <p:sp>
        <p:nvSpPr>
          <p:cNvPr id="11" name="Google Shape;123;p17">
            <a:extLst>
              <a:ext uri="{FF2B5EF4-FFF2-40B4-BE49-F238E27FC236}">
                <a16:creationId xmlns:a16="http://schemas.microsoft.com/office/drawing/2014/main" id="{DBB634F8-106C-4B37-B43B-A85C64E735C6}"/>
              </a:ext>
            </a:extLst>
          </p:cNvPr>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12" name="Title 2">
            <a:extLst>
              <a:ext uri="{FF2B5EF4-FFF2-40B4-BE49-F238E27FC236}">
                <a16:creationId xmlns:a16="http://schemas.microsoft.com/office/drawing/2014/main" id="{EF1ECE8F-974D-4049-AF3A-7CA19D7EBE7F}"/>
              </a:ext>
            </a:extLst>
          </p:cNvPr>
          <p:cNvSpPr>
            <a:spLocks noGrp="1"/>
          </p:cNvSpPr>
          <p:nvPr>
            <p:ph type="title"/>
          </p:nvPr>
        </p:nvSpPr>
        <p:spPr>
          <a:xfrm>
            <a:off x="290623" y="1065519"/>
            <a:ext cx="7450577" cy="476525"/>
          </a:xfrm>
        </p:spPr>
        <p:txBody>
          <a:bodyPr/>
          <a:lstStyle/>
          <a:p>
            <a:r>
              <a:rPr lang="en-IN" sz="3600" b="1" dirty="0">
                <a:latin typeface="Gadugi" panose="020B0502040204020203" pitchFamily="34" charset="0"/>
                <a:ea typeface="Gadugi" panose="020B0502040204020203" pitchFamily="34" charset="0"/>
                <a:cs typeface="Times New Roman" panose="02020603050405020304" pitchFamily="18" charset="0"/>
              </a:rPr>
              <a:t>SUMMARY OF LITRATURE SURVEY </a:t>
            </a:r>
            <a:r>
              <a:rPr lang="en-IN" sz="3600" b="1" dirty="0">
                <a:latin typeface="Gadugi" panose="020B0502040204020203" pitchFamily="34" charset="0"/>
                <a:ea typeface="Gadugi" panose="020B0502040204020203" pitchFamily="34" charset="0"/>
              </a:rPr>
              <a:t> </a:t>
            </a:r>
            <a:br>
              <a:rPr lang="en-IN" dirty="0"/>
            </a:br>
            <a:endParaRPr lang="en-IN" dirty="0"/>
          </a:p>
        </p:txBody>
      </p:sp>
    </p:spTree>
    <p:extLst>
      <p:ext uri="{BB962C8B-B14F-4D97-AF65-F5344CB8AC3E}">
        <p14:creationId xmlns:p14="http://schemas.microsoft.com/office/powerpoint/2010/main" val="4037678196"/>
      </p:ext>
    </p:extLst>
  </p:cSld>
  <p:clrMapOvr>
    <a:masterClrMapping/>
  </p:clrMapOvr>
</p:sld>
</file>

<file path=ppt/theme/theme1.xml><?xml version="1.0" encoding="utf-8"?>
<a:theme xmlns:a="http://schemas.openxmlformats.org/drawingml/2006/main" name="Alonso template">
  <a:themeElements>
    <a:clrScheme name="Custom 347">
      <a:dk1>
        <a:srgbClr val="410433"/>
      </a:dk1>
      <a:lt1>
        <a:srgbClr val="FFFFFF"/>
      </a:lt1>
      <a:dk2>
        <a:srgbClr val="9C9194"/>
      </a:dk2>
      <a:lt2>
        <a:srgbClr val="EBE7E4"/>
      </a:lt2>
      <a:accent1>
        <a:srgbClr val="77063F"/>
      </a:accent1>
      <a:accent2>
        <a:srgbClr val="AC0C5C"/>
      </a:accent2>
      <a:accent3>
        <a:srgbClr val="C7284F"/>
      </a:accent3>
      <a:accent4>
        <a:srgbClr val="FF7154"/>
      </a:accent4>
      <a:accent5>
        <a:srgbClr val="FF963C"/>
      </a:accent5>
      <a:accent6>
        <a:srgbClr val="FAC12B"/>
      </a:accent6>
      <a:hlink>
        <a:srgbClr val="77063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478</TotalTime>
  <Words>2139</Words>
  <Application>Microsoft Office PowerPoint</Application>
  <PresentationFormat>On-screen Show (16:9)</PresentationFormat>
  <Paragraphs>178</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Fira Sans SemiBold</vt:lpstr>
      <vt:lpstr>Fira Sans Medium</vt:lpstr>
      <vt:lpstr>Fira Sans Light</vt:lpstr>
      <vt:lpstr>Calibri</vt:lpstr>
      <vt:lpstr>Fira Sans</vt:lpstr>
      <vt:lpstr>Gadugi</vt:lpstr>
      <vt:lpstr>Wingdings</vt:lpstr>
      <vt:lpstr>charter</vt:lpstr>
      <vt:lpstr>Times New Roman</vt:lpstr>
      <vt:lpstr>Alonso template</vt:lpstr>
      <vt:lpstr>PowerPoint Presentation</vt:lpstr>
      <vt:lpstr>OBJECTIVE</vt:lpstr>
      <vt:lpstr>MOTIVATION BEHIND THE WORK</vt:lpstr>
      <vt:lpstr>ABSTRACT</vt:lpstr>
      <vt:lpstr>PowerPoint Presentation</vt:lpstr>
      <vt:lpstr>PowerPoint Presentation</vt:lpstr>
      <vt:lpstr>PowerPoint Presentation</vt:lpstr>
      <vt:lpstr>PowerPoint Presentation</vt:lpstr>
      <vt:lpstr>SUMMARY OF LITRATURE SURVEY   </vt:lpstr>
      <vt:lpstr> </vt:lpstr>
      <vt:lpstr>PowerPoint Presentation</vt:lpstr>
      <vt:lpstr>PowerPoint Presentation</vt:lpstr>
      <vt:lpstr>LIST OF MODULES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MALATHI</cp:lastModifiedBy>
  <cp:revision>41</cp:revision>
  <dcterms:modified xsi:type="dcterms:W3CDTF">2021-04-18T15:07:44Z</dcterms:modified>
</cp:coreProperties>
</file>